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media/image5.jpg" ContentType="image/jpeg"/>
  <Override PartName="/ppt/media/image7.jpg" ContentType="image/jpeg"/>
  <Override PartName="/ppt/media/image30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95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297" r:id="rId13"/>
    <p:sldId id="277" r:id="rId14"/>
    <p:sldId id="278" r:id="rId15"/>
    <p:sldId id="306" r:id="rId16"/>
    <p:sldId id="286" r:id="rId17"/>
    <p:sldId id="305" r:id="rId18"/>
    <p:sldId id="287" r:id="rId19"/>
    <p:sldId id="288" r:id="rId20"/>
    <p:sldId id="289" r:id="rId21"/>
    <p:sldId id="294" r:id="rId22"/>
    <p:sldId id="292" r:id="rId23"/>
    <p:sldId id="283" r:id="rId24"/>
  </p:sldIdLst>
  <p:sldSz cx="12192000" cy="6858000"/>
  <p:notesSz cx="12192000" cy="6858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63762-AB72-43D8-9396-C3AEE3AE210F}" v="10" dt="2023-12-12T17:02:58.167"/>
    <p1510:client id="{EDD64CEE-93C5-4E35-B375-A01B7B9AAC33}" v="10" dt="2023-12-12T19:46:40.53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85" d="100"/>
          <a:sy n="85" d="100"/>
        </p:scale>
        <p:origin x="76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1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1842" y="745947"/>
            <a:ext cx="3101975" cy="1708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6363" y="2097785"/>
            <a:ext cx="4972050" cy="4335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4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608" y="871726"/>
            <a:ext cx="7120127" cy="5370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23459" y="1232154"/>
            <a:ext cx="552323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60"/>
              </a:lnSpc>
              <a:spcBef>
                <a:spcPts val="95"/>
              </a:spcBef>
            </a:pPr>
            <a:r>
              <a:rPr sz="4000" b="0" spc="-225" dirty="0">
                <a:solidFill>
                  <a:srgbClr val="000000"/>
                </a:solidFill>
                <a:latin typeface="Trebuchet MS"/>
                <a:cs typeface="Trebuchet MS"/>
              </a:rPr>
              <a:t>Kaišiadorių </a:t>
            </a:r>
            <a:r>
              <a:rPr sz="4000" b="0" spc="-245" dirty="0">
                <a:solidFill>
                  <a:srgbClr val="000000"/>
                </a:solidFill>
                <a:latin typeface="Trebuchet MS"/>
                <a:cs typeface="Trebuchet MS"/>
              </a:rPr>
              <a:t>Vaclovo</a:t>
            </a:r>
            <a:r>
              <a:rPr sz="4000" b="0" spc="-57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000" b="0" spc="-225" dirty="0">
                <a:solidFill>
                  <a:srgbClr val="000000"/>
                </a:solidFill>
                <a:latin typeface="Trebuchet MS"/>
                <a:cs typeface="Trebuchet MS"/>
              </a:rPr>
              <a:t>Giržado</a:t>
            </a:r>
            <a:endParaRPr sz="4000" dirty="0">
              <a:latin typeface="Trebuchet MS"/>
              <a:cs typeface="Trebuchet MS"/>
            </a:endParaRPr>
          </a:p>
          <a:p>
            <a:pPr algn="ctr">
              <a:lnSpc>
                <a:spcPts val="4560"/>
              </a:lnSpc>
            </a:pPr>
            <a:r>
              <a:rPr sz="4000" b="0" spc="-229" dirty="0">
                <a:solidFill>
                  <a:srgbClr val="000000"/>
                </a:solidFill>
                <a:latin typeface="Trebuchet MS"/>
                <a:cs typeface="Trebuchet MS"/>
              </a:rPr>
              <a:t>progimnazijos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99203" y="2878023"/>
            <a:ext cx="6567805" cy="2923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60"/>
              </a:lnSpc>
              <a:spcBef>
                <a:spcPts val="95"/>
              </a:spcBef>
            </a:pPr>
            <a:r>
              <a:rPr sz="4000" spc="-9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sz="4000" spc="-24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000" spc="-9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sz="4000" spc="-84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3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m.</a:t>
            </a:r>
            <a:endParaRPr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320"/>
              </a:lnSpc>
            </a:pPr>
            <a:r>
              <a:rPr sz="4000" spc="-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Gamtosauginės </a:t>
            </a:r>
            <a:r>
              <a:rPr sz="4000" spc="-204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mokyklos</a:t>
            </a:r>
            <a:r>
              <a:rPr sz="4000" spc="-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2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veiklos</a:t>
            </a:r>
            <a:endParaRPr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" algn="ctr">
              <a:lnSpc>
                <a:spcPts val="4560"/>
              </a:lnSpc>
            </a:pPr>
            <a:r>
              <a:rPr lang="lt-LT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Pristato: Gamtosauginio komiteto pirmininkas </a:t>
            </a:r>
          </a:p>
          <a:p>
            <a:pPr marL="4445" algn="ctr">
              <a:lnSpc>
                <a:spcPts val="4560"/>
              </a:lnSpc>
            </a:pPr>
            <a:r>
              <a:rPr lang="lt-LT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Raigardas Kriugžda</a:t>
            </a:r>
            <a:endParaRPr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912095" y="265175"/>
            <a:ext cx="1670303" cy="1386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07D49FF-916C-7188-D3F2-8F644ECD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3101975" cy="369332"/>
          </a:xfrm>
        </p:spPr>
        <p:txBody>
          <a:bodyPr/>
          <a:lstStyle/>
          <a:p>
            <a:r>
              <a:rPr lang="lt-LT" dirty="0"/>
              <a:t>Padėkos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C80EB92-2DC8-BD20-B562-6BC87BD3D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2" y="1676400"/>
            <a:ext cx="4972050" cy="3936334"/>
          </a:xfrm>
        </p:spPr>
        <p:txBody>
          <a:bodyPr/>
          <a:lstStyle/>
          <a:p>
            <a:r>
              <a:rPr lang="en-US" b="0" dirty="0"/>
              <a:t>M</a:t>
            </a:r>
            <a:r>
              <a:rPr lang="lt-LT" b="0" dirty="0"/>
              <a:t>ūsų progimnazija kiekvienais metais gauna Padėka už dalyvavimą </a:t>
            </a:r>
            <a:r>
              <a:rPr lang="lt-LT" dirty="0">
                <a:solidFill>
                  <a:srgbClr val="00B050"/>
                </a:solidFill>
              </a:rPr>
              <a:t>„Nacionalinėje aplinkosaugos olimpiadoje“</a:t>
            </a:r>
          </a:p>
          <a:p>
            <a:endParaRPr lang="lt-LT" dirty="0"/>
          </a:p>
          <a:p>
            <a:pPr marL="12700" marR="5080" algn="just">
              <a:lnSpc>
                <a:spcPct val="89000"/>
              </a:lnSpc>
              <a:spcBef>
                <a:spcPts val="175"/>
              </a:spcBef>
            </a:pPr>
            <a:r>
              <a:rPr lang="lt-LT" sz="2400" spc="-5" dirty="0">
                <a:solidFill>
                  <a:srgbClr val="00B050"/>
                </a:solidFill>
                <a:latin typeface="Times New Roman"/>
                <a:cs typeface="Times New Roman"/>
              </a:rPr>
              <a:t>Emilija </a:t>
            </a:r>
            <a:r>
              <a:rPr lang="lt-LT" sz="2400" dirty="0">
                <a:solidFill>
                  <a:srgbClr val="00B050"/>
                </a:solidFill>
                <a:latin typeface="Times New Roman"/>
                <a:cs typeface="Times New Roman"/>
              </a:rPr>
              <a:t>Marija </a:t>
            </a:r>
            <a:r>
              <a:rPr lang="lt-LT" sz="2400" dirty="0" err="1">
                <a:solidFill>
                  <a:srgbClr val="00B050"/>
                </a:solidFill>
                <a:latin typeface="Times New Roman"/>
                <a:cs typeface="Times New Roman"/>
              </a:rPr>
              <a:t>Brazytė</a:t>
            </a:r>
            <a:r>
              <a:rPr lang="lt-LT" sz="2400" spc="-114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400" dirty="0">
                <a:solidFill>
                  <a:srgbClr val="00B050"/>
                </a:solidFill>
                <a:latin typeface="Times New Roman"/>
                <a:cs typeface="Times New Roman"/>
              </a:rPr>
              <a:t>apdovanota  </a:t>
            </a:r>
            <a:r>
              <a:rPr lang="lt-LT" sz="2400" spc="-5" dirty="0">
                <a:solidFill>
                  <a:srgbClr val="00B050"/>
                </a:solidFill>
                <a:latin typeface="Times New Roman"/>
                <a:cs typeface="Times New Roman"/>
              </a:rPr>
              <a:t>diplomu </a:t>
            </a:r>
            <a:r>
              <a:rPr lang="lt-LT" sz="2400" dirty="0">
                <a:solidFill>
                  <a:srgbClr val="00B050"/>
                </a:solidFill>
                <a:latin typeface="Times New Roman"/>
                <a:cs typeface="Times New Roman"/>
              </a:rPr>
              <a:t>už puikias</a:t>
            </a:r>
            <a:r>
              <a:rPr lang="lt-LT" sz="2400" spc="-4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400" dirty="0">
                <a:solidFill>
                  <a:srgbClr val="00B050"/>
                </a:solidFill>
                <a:latin typeface="Times New Roman"/>
                <a:cs typeface="Times New Roman"/>
              </a:rPr>
              <a:t>žinias.</a:t>
            </a:r>
          </a:p>
          <a:p>
            <a:pPr marL="12700" marR="5080" algn="just">
              <a:lnSpc>
                <a:spcPct val="89000"/>
              </a:lnSpc>
              <a:spcBef>
                <a:spcPts val="175"/>
              </a:spcBef>
            </a:pPr>
            <a:endParaRPr lang="lt-LT" sz="24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89000"/>
              </a:lnSpc>
              <a:spcBef>
                <a:spcPts val="175"/>
              </a:spcBef>
            </a:pPr>
            <a:r>
              <a:rPr lang="lt-LT" sz="2400" dirty="0">
                <a:solidFill>
                  <a:srgbClr val="00B050"/>
                </a:solidFill>
                <a:latin typeface="Times New Roman"/>
                <a:cs typeface="Times New Roman"/>
              </a:rPr>
              <a:t>Raigardas Kriugžda apdovanotas diplomu už puikias žinias.</a:t>
            </a:r>
          </a:p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002CEFF-ADB4-4555-7205-4988BF8F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76200"/>
            <a:ext cx="4791871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69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C47E3D9-16A8-AFC0-6840-F61879BC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3101975" cy="369332"/>
          </a:xfrm>
        </p:spPr>
        <p:txBody>
          <a:bodyPr/>
          <a:lstStyle/>
          <a:p>
            <a:r>
              <a:rPr lang="lt-LT" dirty="0"/>
              <a:t>Klimato savaitė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024B58C-AFE8-2280-0096-BFFCA4260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2" y="1524000"/>
            <a:ext cx="4972050" cy="1107996"/>
          </a:xfrm>
        </p:spPr>
        <p:txBody>
          <a:bodyPr/>
          <a:lstStyle/>
          <a:p>
            <a:r>
              <a:rPr lang="lt-LT" b="0" dirty="0"/>
              <a:t>Klimato savaitės metu turėjome daug įvairiausių renginių, paskaitų apie klimatą, atliekas bei jų rūšiavimą.</a:t>
            </a:r>
            <a:endParaRPr lang="en-US" b="0" dirty="0"/>
          </a:p>
        </p:txBody>
      </p:sp>
      <p:pic>
        <p:nvPicPr>
          <p:cNvPr id="5" name="Paveikslėlis 4" descr="Paveikslėlis, kuriame yra tekstas&#10;&#10;Automatiškai sugeneruotas aprašymas">
            <a:extLst>
              <a:ext uri="{FF2B5EF4-FFF2-40B4-BE49-F238E27FC236}">
                <a16:creationId xmlns:a16="http://schemas.microsoft.com/office/drawing/2014/main" id="{9705C9A9-184F-3A5F-6D8E-27D08BF52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385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9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4116704"/>
            <a:ext cx="11860530" cy="258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70"/>
              </a:lnSpc>
              <a:spcBef>
                <a:spcPts val="100"/>
              </a:spcBef>
              <a:tabLst>
                <a:tab pos="3859529" algn="l"/>
              </a:tabLst>
            </a:pPr>
            <a:r>
              <a:rPr sz="2400" b="1" spc="-30" dirty="0">
                <a:solidFill>
                  <a:srgbClr val="00AF50"/>
                </a:solidFill>
                <a:latin typeface="Times New Roman"/>
                <a:cs typeface="Times New Roman"/>
              </a:rPr>
              <a:t>Tyrėjo</a:t>
            </a:r>
            <a:r>
              <a:rPr sz="24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 diena</a:t>
            </a:r>
            <a:r>
              <a:rPr sz="2400" b="1" spc="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progimnazijoje	</a:t>
            </a:r>
            <a:r>
              <a:rPr sz="2400" b="1" dirty="0">
                <a:latin typeface="Times New Roman"/>
                <a:cs typeface="Times New Roman"/>
              </a:rPr>
              <a:t>2023 - 05 -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31</a:t>
            </a:r>
            <a:endParaRPr sz="2400" dirty="0">
              <a:latin typeface="Times New Roman"/>
              <a:cs typeface="Times New Roman"/>
            </a:endParaRPr>
          </a:p>
          <a:p>
            <a:pPr marL="56515">
              <a:lnSpc>
                <a:spcPts val="2170"/>
              </a:lnSpc>
              <a:tabLst>
                <a:tab pos="4833620" algn="l"/>
                <a:tab pos="6704965" algn="l"/>
                <a:tab pos="8457565" algn="l"/>
              </a:tabLst>
            </a:pPr>
            <a:r>
              <a:rPr sz="2000" dirty="0">
                <a:latin typeface="Times New Roman"/>
                <a:cs typeface="Times New Roman"/>
              </a:rPr>
              <a:t>Paskutinę gegužės dieną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progimnazijoje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vyko	tradicine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tapusi	</a:t>
            </a:r>
            <a:r>
              <a:rPr sz="2000" spc="-25" dirty="0">
                <a:latin typeface="Times New Roman"/>
                <a:cs typeface="Times New Roman"/>
              </a:rPr>
              <a:t>"Tyrėjo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diena"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-	</a:t>
            </a:r>
            <a:r>
              <a:rPr sz="2000" spc="-5" dirty="0">
                <a:latin typeface="Times New Roman"/>
                <a:cs typeface="Times New Roman"/>
              </a:rPr>
              <a:t>netradicinio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ugdymo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ts val="2160"/>
              </a:lnSpc>
            </a:pPr>
            <a:r>
              <a:rPr sz="2000" dirty="0">
                <a:latin typeface="Times New Roman"/>
                <a:cs typeface="Times New Roman"/>
              </a:rPr>
              <a:t>veiklos. </a:t>
            </a:r>
            <a:r>
              <a:rPr sz="2000" spc="-5" dirty="0">
                <a:latin typeface="Times New Roman"/>
                <a:cs typeface="Times New Roman"/>
              </a:rPr>
              <a:t>Šiais metais </a:t>
            </a:r>
            <a:r>
              <a:rPr sz="2000" spc="-20" dirty="0">
                <a:latin typeface="Times New Roman"/>
                <a:cs typeface="Times New Roman"/>
              </a:rPr>
              <a:t>"Tyrėjo </a:t>
            </a:r>
            <a:r>
              <a:rPr sz="2000" dirty="0">
                <a:latin typeface="Times New Roman"/>
                <a:cs typeface="Times New Roman"/>
              </a:rPr>
              <a:t>dienoje" dalyvavo gausus būrys </a:t>
            </a:r>
            <a:r>
              <a:rPr sz="2000" spc="-5" dirty="0">
                <a:latin typeface="Times New Roman"/>
                <a:cs typeface="Times New Roman"/>
              </a:rPr>
              <a:t>mokslininkų, </a:t>
            </a:r>
            <a:r>
              <a:rPr sz="2000" dirty="0">
                <a:latin typeface="Times New Roman"/>
                <a:cs typeface="Times New Roman"/>
              </a:rPr>
              <a:t>įvairių </a:t>
            </a:r>
            <a:r>
              <a:rPr sz="2000" spc="-5" dirty="0">
                <a:latin typeface="Times New Roman"/>
                <a:cs typeface="Times New Roman"/>
              </a:rPr>
              <a:t>pilietinių iniciatyvų</a:t>
            </a:r>
            <a:r>
              <a:rPr sz="2000" spc="-16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organizatorių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ts val="2160"/>
              </a:lnSpc>
            </a:pPr>
            <a:r>
              <a:rPr sz="2000" dirty="0">
                <a:latin typeface="Times New Roman"/>
                <a:cs typeface="Times New Roman"/>
              </a:rPr>
              <a:t>ir netgi </a:t>
            </a:r>
            <a:r>
              <a:rPr sz="2000" spc="-5" dirty="0">
                <a:latin typeface="Times New Roman"/>
                <a:cs typeface="Times New Roman"/>
              </a:rPr>
              <a:t>televizijos </a:t>
            </a:r>
            <a:r>
              <a:rPr sz="2000" dirty="0">
                <a:latin typeface="Times New Roman"/>
                <a:cs typeface="Times New Roman"/>
              </a:rPr>
              <a:t>ir </a:t>
            </a:r>
            <a:r>
              <a:rPr sz="2000" spc="-5" dirty="0">
                <a:latin typeface="Times New Roman"/>
                <a:cs typeface="Times New Roman"/>
              </a:rPr>
              <a:t>socialinių </a:t>
            </a:r>
            <a:r>
              <a:rPr sz="2000" dirty="0">
                <a:latin typeface="Times New Roman"/>
                <a:cs typeface="Times New Roman"/>
              </a:rPr>
              <a:t>kanalų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žvaigždžių.</a:t>
            </a:r>
          </a:p>
          <a:p>
            <a:pPr marL="12700" marR="525780">
              <a:lnSpc>
                <a:spcPts val="2160"/>
              </a:lnSpc>
              <a:spcBef>
                <a:spcPts val="150"/>
              </a:spcBef>
            </a:pPr>
            <a:r>
              <a:rPr sz="2000" spc="-10" dirty="0">
                <a:latin typeface="Times New Roman"/>
                <a:cs typeface="Times New Roman"/>
              </a:rPr>
              <a:t>Visuomenininkas, </a:t>
            </a:r>
            <a:r>
              <a:rPr sz="2000" dirty="0">
                <a:latin typeface="Times New Roman"/>
                <a:cs typeface="Times New Roman"/>
              </a:rPr>
              <a:t>tvarios gyvensenos populiarintojas </a:t>
            </a:r>
            <a:r>
              <a:rPr sz="2000" b="1" spc="-5" dirty="0">
                <a:latin typeface="Times New Roman"/>
                <a:cs typeface="Times New Roman"/>
              </a:rPr>
              <a:t>Giedrius </a:t>
            </a:r>
            <a:r>
              <a:rPr sz="2000" b="1" dirty="0">
                <a:latin typeface="Times New Roman"/>
                <a:cs typeface="Times New Roman"/>
              </a:rPr>
              <a:t>Bučas </a:t>
            </a:r>
            <a:r>
              <a:rPr sz="2000" spc="-5" dirty="0">
                <a:latin typeface="Times New Roman"/>
                <a:cs typeface="Times New Roman"/>
              </a:rPr>
              <a:t>mokiniams skaitė </a:t>
            </a:r>
            <a:r>
              <a:rPr sz="2000" dirty="0">
                <a:latin typeface="Times New Roman"/>
                <a:cs typeface="Times New Roman"/>
              </a:rPr>
              <a:t>paskaitą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„Apkabinkim  </a:t>
            </a:r>
            <a:r>
              <a:rPr sz="2000" spc="-5" dirty="0">
                <a:latin typeface="Times New Roman"/>
                <a:cs typeface="Times New Roman"/>
              </a:rPr>
              <a:t>Baltijos </a:t>
            </a:r>
            <a:r>
              <a:rPr sz="2000" dirty="0">
                <a:latin typeface="Times New Roman"/>
                <a:cs typeface="Times New Roman"/>
              </a:rPr>
              <a:t>jūrą“ bei </a:t>
            </a:r>
            <a:r>
              <a:rPr sz="2000" spc="-5" dirty="0">
                <a:latin typeface="Times New Roman"/>
                <a:cs typeface="Times New Roman"/>
              </a:rPr>
              <a:t>organizavo </a:t>
            </a:r>
            <a:r>
              <a:rPr sz="2000" dirty="0">
                <a:latin typeface="Times New Roman"/>
                <a:cs typeface="Times New Roman"/>
              </a:rPr>
              <a:t>praktines veikalas </a:t>
            </a:r>
            <a:r>
              <a:rPr sz="2000" spc="-5" dirty="0">
                <a:latin typeface="Times New Roman"/>
                <a:cs typeface="Times New Roman"/>
              </a:rPr>
              <a:t>"Atšvaitų gamyba </a:t>
            </a:r>
            <a:r>
              <a:rPr sz="2000" dirty="0">
                <a:latin typeface="Times New Roman"/>
                <a:cs typeface="Times New Roman"/>
              </a:rPr>
              <a:t>iš antrinių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žaliavų".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ts val="2010"/>
              </a:lnSpc>
            </a:pPr>
            <a:r>
              <a:rPr sz="2000" dirty="0">
                <a:latin typeface="Times New Roman"/>
                <a:cs typeface="Times New Roman"/>
              </a:rPr>
              <a:t>Su </a:t>
            </a:r>
            <a:r>
              <a:rPr sz="2000" b="1" dirty="0">
                <a:latin typeface="Times New Roman"/>
                <a:cs typeface="Times New Roman"/>
              </a:rPr>
              <a:t>Mantu </a:t>
            </a:r>
            <a:r>
              <a:rPr sz="2000" b="1" spc="-5" dirty="0">
                <a:latin typeface="Times New Roman"/>
                <a:cs typeface="Times New Roman"/>
              </a:rPr>
              <a:t>Marčiukaičiu </a:t>
            </a:r>
            <a:r>
              <a:rPr sz="2000" b="1" dirty="0">
                <a:latin typeface="Times New Roman"/>
                <a:cs typeface="Times New Roman"/>
              </a:rPr>
              <a:t>(</a:t>
            </a:r>
            <a:r>
              <a:rPr sz="2000" dirty="0">
                <a:latin typeface="Times New Roman"/>
                <a:cs typeface="Times New Roman"/>
              </a:rPr>
              <a:t>Lietuvos </a:t>
            </a:r>
            <a:r>
              <a:rPr sz="2000" spc="-5" dirty="0">
                <a:latin typeface="Times New Roman"/>
                <a:cs typeface="Times New Roman"/>
              </a:rPr>
              <a:t>energetikos </a:t>
            </a:r>
            <a:r>
              <a:rPr sz="2000" dirty="0">
                <a:latin typeface="Times New Roman"/>
                <a:cs typeface="Times New Roman"/>
              </a:rPr>
              <a:t>institutas) </a:t>
            </a:r>
            <a:r>
              <a:rPr sz="2000" spc="-5" dirty="0">
                <a:latin typeface="Times New Roman"/>
                <a:cs typeface="Times New Roman"/>
              </a:rPr>
              <a:t>mokiniai </a:t>
            </a:r>
            <a:r>
              <a:rPr sz="2000" dirty="0">
                <a:latin typeface="Times New Roman"/>
                <a:cs typeface="Times New Roman"/>
              </a:rPr>
              <a:t>konstravo vėjo</a:t>
            </a:r>
            <a:r>
              <a:rPr sz="2000" spc="-2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jėgainiųmodelius.</a:t>
            </a:r>
            <a:endParaRPr sz="2000" dirty="0">
              <a:latin typeface="Times New Roman"/>
              <a:cs typeface="Times New Roman"/>
            </a:endParaRPr>
          </a:p>
          <a:p>
            <a:pPr marL="12700" marR="372110" indent="63500">
              <a:lnSpc>
                <a:spcPts val="2160"/>
              </a:lnSpc>
              <a:spcBef>
                <a:spcPts val="155"/>
              </a:spcBef>
            </a:pPr>
            <a:r>
              <a:rPr sz="2000" spc="-25" dirty="0">
                <a:latin typeface="Times New Roman"/>
                <a:cs typeface="Times New Roman"/>
              </a:rPr>
              <a:t>"Tyrėjo </a:t>
            </a:r>
            <a:r>
              <a:rPr sz="2000" dirty="0">
                <a:latin typeface="Times New Roman"/>
                <a:cs typeface="Times New Roman"/>
              </a:rPr>
              <a:t>dienoje" </a:t>
            </a:r>
            <a:r>
              <a:rPr sz="2000" spc="-5" dirty="0">
                <a:latin typeface="Times New Roman"/>
                <a:cs typeface="Times New Roman"/>
              </a:rPr>
              <a:t>sulaukėme </a:t>
            </a:r>
            <a:r>
              <a:rPr sz="2000" dirty="0">
                <a:latin typeface="Times New Roman"/>
                <a:cs typeface="Times New Roman"/>
              </a:rPr>
              <a:t>ir </a:t>
            </a:r>
            <a:r>
              <a:rPr sz="2000" spc="-5" dirty="0">
                <a:latin typeface="Times New Roman"/>
                <a:cs typeface="Times New Roman"/>
              </a:rPr>
              <a:t>išskirtinio svečio </a:t>
            </a:r>
            <a:r>
              <a:rPr sz="2000" dirty="0">
                <a:latin typeface="Times New Roman"/>
                <a:cs typeface="Times New Roman"/>
              </a:rPr>
              <a:t>- į renginį atvyko </a:t>
            </a:r>
            <a:r>
              <a:rPr sz="2000" b="1" dirty="0">
                <a:latin typeface="Times New Roman"/>
                <a:cs typeface="Times New Roman"/>
              </a:rPr>
              <a:t>Ignas Kančys</a:t>
            </a:r>
            <a:r>
              <a:rPr sz="2000" dirty="0">
                <a:latin typeface="Times New Roman"/>
                <a:cs typeface="Times New Roman"/>
              </a:rPr>
              <a:t>, "Mokslo sriubos" redaktorius,  kuris </a:t>
            </a:r>
            <a:r>
              <a:rPr sz="2000" spc="-5" dirty="0">
                <a:latin typeface="Times New Roman"/>
                <a:cs typeface="Times New Roman"/>
              </a:rPr>
              <a:t>pristatė </a:t>
            </a:r>
            <a:r>
              <a:rPr sz="2000" dirty="0">
                <a:latin typeface="Times New Roman"/>
                <a:cs typeface="Times New Roman"/>
              </a:rPr>
              <a:t>,,Mokslo </a:t>
            </a:r>
            <a:r>
              <a:rPr sz="2000" spc="-5" dirty="0">
                <a:latin typeface="Times New Roman"/>
                <a:cs typeface="Times New Roman"/>
              </a:rPr>
              <a:t>sriubos“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virtuvę.</a:t>
            </a:r>
          </a:p>
        </p:txBody>
      </p:sp>
      <p:sp>
        <p:nvSpPr>
          <p:cNvPr id="3" name="object 3"/>
          <p:cNvSpPr/>
          <p:nvPr/>
        </p:nvSpPr>
        <p:spPr>
          <a:xfrm>
            <a:off x="79247" y="0"/>
            <a:ext cx="12033504" cy="4117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3004" y="280415"/>
            <a:ext cx="10789920" cy="6474460"/>
            <a:chOff x="413004" y="280415"/>
            <a:chExt cx="10789920" cy="6474460"/>
          </a:xfrm>
        </p:grpSpPr>
        <p:sp>
          <p:nvSpPr>
            <p:cNvPr id="3" name="object 3"/>
            <p:cNvSpPr/>
            <p:nvPr/>
          </p:nvSpPr>
          <p:spPr>
            <a:xfrm>
              <a:off x="5928359" y="286511"/>
              <a:ext cx="5192268" cy="3505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09132" y="3617974"/>
              <a:ext cx="5193792" cy="3136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3004" y="280415"/>
              <a:ext cx="5515356" cy="35112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004" y="3697222"/>
              <a:ext cx="5596128" cy="30571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DA38EFD-8DD7-9027-C375-26D787BF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3101975" cy="369332"/>
          </a:xfrm>
        </p:spPr>
        <p:txBody>
          <a:bodyPr/>
          <a:lstStyle/>
          <a:p>
            <a:r>
              <a:rPr lang="lt-LT" dirty="0"/>
              <a:t>Tyrimas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93ABF0B-320D-1C5D-2396-F2D71D6C9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6363" y="2097785"/>
            <a:ext cx="4972050" cy="1107996"/>
          </a:xfrm>
        </p:spPr>
        <p:txBody>
          <a:bodyPr/>
          <a:lstStyle/>
          <a:p>
            <a:r>
              <a:rPr lang="lt-LT" b="0" dirty="0"/>
              <a:t>Šias metais buvo atliktas Gamtosauginės mokyklos inicijuojamas tyrimas </a:t>
            </a:r>
            <a:r>
              <a:rPr lang="lt-LT" dirty="0">
                <a:solidFill>
                  <a:srgbClr val="00B050"/>
                </a:solidFill>
              </a:rPr>
              <a:t>„Atliekų rūšiavimas“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6E713FD-EC96-BFAF-EA0C-8B5B6963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369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36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B1AC639-C74F-D61A-B4C2-530D7372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57567"/>
            <a:ext cx="6493358" cy="553998"/>
          </a:xfrm>
        </p:spPr>
        <p:txBody>
          <a:bodyPr/>
          <a:lstStyle/>
          <a:p>
            <a:r>
              <a:rPr lang="lt-LT" sz="3600" dirty="0"/>
              <a:t>Atsakingas rūšiavimas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4DD09AF-1877-1F1F-8886-55CF27AE5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2" y="1828800"/>
            <a:ext cx="5603037" cy="3326552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lt-LT" spc="3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Tikslas:</a:t>
            </a:r>
            <a:endParaRPr lang="lt-LT" sz="2400" b="1" spc="3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lang="lt-LT" sz="2400" b="1" spc="3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Ugdyti</a:t>
            </a:r>
            <a:r>
              <a:rPr lang="lt-LT" sz="2400" b="1" spc="-1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2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progimnazijos</a:t>
            </a:r>
            <a:r>
              <a:rPr lang="lt-LT" sz="2400" b="1" spc="-17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7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mokinių</a:t>
            </a:r>
            <a:r>
              <a:rPr lang="lt-LT" sz="2400" b="1" spc="-17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žinias</a:t>
            </a:r>
            <a:endParaRPr lang="lt-LT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lt-LT" sz="2400" b="1" spc="4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apie</a:t>
            </a:r>
            <a:r>
              <a:rPr lang="lt-LT" sz="2400" b="1" spc="-1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4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rūšiavimą</a:t>
            </a:r>
            <a:r>
              <a:rPr lang="lt-LT" sz="2400" b="1" spc="-18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6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</a:t>
            </a:r>
            <a:r>
              <a:rPr lang="lt-LT" sz="2400" b="1" spc="-16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5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poreikį</a:t>
            </a:r>
            <a:r>
              <a:rPr lang="lt-LT" sz="2400" b="1" spc="-17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spc="55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rūšiuoti.</a:t>
            </a:r>
            <a:endParaRPr lang="lt-LT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lang="lt-LT" sz="2400" b="0" spc="2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Progimnazijoje </a:t>
            </a:r>
            <a:r>
              <a:rPr lang="lt-LT" sz="2400" b="0" spc="8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atlikome</a:t>
            </a:r>
            <a:r>
              <a:rPr lang="lt-LT" sz="2400" b="0" spc="-39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-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apklausą</a:t>
            </a:r>
            <a:endParaRPr lang="lt-LT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lt-LT" sz="2400" b="0" spc="-9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„ATLIEKŲ </a:t>
            </a:r>
            <a:r>
              <a:rPr lang="lt-LT" sz="2400" b="0" spc="-4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RŪŠIAVIMAS“.</a:t>
            </a:r>
            <a:r>
              <a:rPr lang="lt-LT" sz="2400" b="0" spc="12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1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Dalyvavo</a:t>
            </a:r>
            <a:endParaRPr lang="lt-LT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lt-LT" sz="2400" b="0" u="sng" spc="-5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285</a:t>
            </a:r>
            <a:r>
              <a:rPr lang="lt-LT" sz="2400" b="0" spc="-5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2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progimnazijos</a:t>
            </a:r>
            <a:r>
              <a:rPr lang="lt-LT" sz="2400" b="0" spc="-27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9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mokiniai.</a:t>
            </a:r>
            <a:endParaRPr lang="lt-LT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lt-LT" sz="2400" b="0" spc="9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Mokiniai</a:t>
            </a:r>
            <a:r>
              <a:rPr lang="lt-LT" sz="2400" b="0" spc="-18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atsakė</a:t>
            </a:r>
            <a:r>
              <a:rPr lang="lt-LT" sz="2400" b="0" spc="-17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21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lt-LT" sz="2400" b="0" spc="-15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-1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lt-LT" sz="2400" b="0" spc="-14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0" spc="2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klausimus.</a:t>
            </a:r>
            <a:endParaRPr lang="lt-LT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B694F-6C05-3BB9-A045-9A835FA7A265}"/>
              </a:ext>
            </a:extLst>
          </p:cNvPr>
          <p:cNvSpPr txBox="1"/>
          <p:nvPr/>
        </p:nvSpPr>
        <p:spPr>
          <a:xfrm>
            <a:off x="7239000" y="1089804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mokykloje esate kalbėję apie rūšiavimo svarbą?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7CD30D4-EBB9-58E6-A188-8AFAFF38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355" y="2057400"/>
            <a:ext cx="4675090" cy="1069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7B8B5-F2B8-953C-DD10-C8FC7645FBB3}"/>
              </a:ext>
            </a:extLst>
          </p:cNvPr>
          <p:cNvSpPr txBox="1"/>
          <p:nvPr/>
        </p:nvSpPr>
        <p:spPr>
          <a:xfrm>
            <a:off x="7235692" y="3639471"/>
            <a:ext cx="449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tu mokykloje rūšiuoji atliekas?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1A6B41E-8912-4B9B-AEEC-FE5AAAECE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272" y="4343400"/>
            <a:ext cx="4675089" cy="12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4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60FAC29-AEB9-A7D5-4DCA-74AF61EEF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685800"/>
            <a:ext cx="5562600" cy="738664"/>
          </a:xfrm>
        </p:spPr>
        <p:txBody>
          <a:bodyPr/>
          <a:lstStyle/>
          <a:p>
            <a:r>
              <a:rPr lang="lt-LT" dirty="0"/>
              <a:t>Ar žinote, kaip teisingai rūšiuoti atliekas?</a:t>
            </a:r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0DF1617-791A-32A9-1530-22976EC42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4724400" cy="994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94C29-CF7D-6E36-487C-2ADAD255B4F2}"/>
              </a:ext>
            </a:extLst>
          </p:cNvPr>
          <p:cNvSpPr txBox="1"/>
          <p:nvPr/>
        </p:nvSpPr>
        <p:spPr>
          <a:xfrm>
            <a:off x="6629399" y="639633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 kurį konteinerį mestumėte panaudotą popierinę servetėlę?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9E46CE7-6AA6-098C-DDB5-FC766CA2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1478284"/>
            <a:ext cx="4710834" cy="1188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564DC-C673-C007-6DCB-8557E13891FE}"/>
              </a:ext>
            </a:extLst>
          </p:cNvPr>
          <p:cNvSpPr txBox="1"/>
          <p:nvPr/>
        </p:nvSpPr>
        <p:spPr>
          <a:xfrm>
            <a:off x="381000" y="26670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 kurį konteinerį mestumėte tuščią traškučių pakelį?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32">
            <a:extLst>
              <a:ext uri="{FF2B5EF4-FFF2-40B4-BE49-F238E27FC236}">
                <a16:creationId xmlns:a16="http://schemas.microsoft.com/office/drawing/2014/main" id="{456E9A6F-B73B-D79D-0620-E124A31AC412}"/>
              </a:ext>
            </a:extLst>
          </p:cNvPr>
          <p:cNvSpPr/>
          <p:nvPr/>
        </p:nvSpPr>
        <p:spPr>
          <a:xfrm>
            <a:off x="685800" y="3950831"/>
            <a:ext cx="4747491" cy="1468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9EB40-A0CA-E688-36F9-B59E83766728}"/>
              </a:ext>
            </a:extLst>
          </p:cNvPr>
          <p:cNvSpPr txBox="1"/>
          <p:nvPr/>
        </p:nvSpPr>
        <p:spPr>
          <a:xfrm>
            <a:off x="6629399" y="3048000"/>
            <a:ext cx="533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 kurį konteinerį mestumėte tuščia gėrimų skardinę?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B55F4A88-0D80-02AB-B622-2A2892B11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80" y="4038601"/>
            <a:ext cx="4680872" cy="13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3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E971F8-E1FB-E375-5996-AEC75F89C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3597758" cy="984885"/>
          </a:xfrm>
        </p:spPr>
        <p:txBody>
          <a:bodyPr/>
          <a:lstStyle/>
          <a:p>
            <a:r>
              <a:rPr lang="lt-LT" sz="3200" dirty="0"/>
              <a:t>Apklausos</a:t>
            </a:r>
            <a:r>
              <a:rPr lang="lt-LT" dirty="0"/>
              <a:t> </a:t>
            </a:r>
            <a:r>
              <a:rPr lang="lt-LT" sz="3200" dirty="0"/>
              <a:t>išvados</a:t>
            </a:r>
            <a:endParaRPr lang="lt-LT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2DDDE57-9197-BC51-1DCC-596866BCC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094" y="1447800"/>
            <a:ext cx="5593706" cy="4062651"/>
          </a:xfrm>
        </p:spPr>
        <p:txBody>
          <a:bodyPr/>
          <a:lstStyle/>
          <a:p>
            <a:r>
              <a:rPr lang="lt-LT" b="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Apklausos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rezultatai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aptarti</a:t>
            </a:r>
            <a:r>
              <a:rPr lang="lt-LT" b="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visose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klasėse.</a:t>
            </a:r>
            <a:r>
              <a:rPr lang="lt-LT" b="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Progimnazijoje</a:t>
            </a:r>
            <a:r>
              <a:rPr lang="lt-LT" b="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lt-LT" b="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</a:t>
            </a:r>
            <a:r>
              <a:rPr lang="lt-LT" b="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mokiniai  </a:t>
            </a:r>
            <a:r>
              <a:rPr lang="lt-LT" b="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žino,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b="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tinkamai</a:t>
            </a:r>
            <a:r>
              <a:rPr lang="lt-LT" b="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rūšiuoti,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kokia</a:t>
            </a:r>
            <a:r>
              <a:rPr lang="lt-LT" b="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yra</a:t>
            </a:r>
            <a:r>
              <a:rPr lang="lt-LT" b="0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rūšiavimo</a:t>
            </a:r>
            <a:r>
              <a:rPr lang="lt-LT" b="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svarba,</a:t>
            </a:r>
            <a:r>
              <a:rPr lang="lt-LT" b="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kiek</a:t>
            </a:r>
            <a:r>
              <a:rPr lang="lt-LT" b="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laiko</a:t>
            </a:r>
            <a:r>
              <a:rPr lang="lt-LT" b="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suyra  </a:t>
            </a:r>
            <a:r>
              <a:rPr lang="lt-LT" b="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atliekos. </a:t>
            </a:r>
            <a:r>
              <a:rPr lang="lt-LT" b="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Atsižvelgiant </a:t>
            </a:r>
            <a:r>
              <a:rPr lang="lt-LT" b="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 </a:t>
            </a:r>
            <a:r>
              <a:rPr lang="lt-LT" b="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apklausos </a:t>
            </a:r>
            <a:r>
              <a:rPr lang="lt-LT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rezultatus </a:t>
            </a:r>
            <a:r>
              <a:rPr lang="lt-LT" b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visose </a:t>
            </a:r>
            <a:r>
              <a:rPr lang="lt-LT" b="0" spc="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4-8 </a:t>
            </a:r>
            <a:r>
              <a:rPr lang="lt-LT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klasėse(24)  </a:t>
            </a:r>
            <a:r>
              <a:rPr lang="lt-LT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Gamtosauginės</a:t>
            </a:r>
            <a:r>
              <a:rPr lang="lt-LT" b="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mokyklos</a:t>
            </a:r>
            <a:r>
              <a:rPr lang="lt-LT" b="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komiteto</a:t>
            </a:r>
            <a:r>
              <a:rPr lang="lt-LT" b="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nariai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pravedė</a:t>
            </a:r>
            <a:r>
              <a:rPr lang="lt-LT" b="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lt-LT" b="0" spc="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lt-LT" b="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lt-LT" b="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viktorinas</a:t>
            </a:r>
            <a:r>
              <a:rPr lang="lt-LT" b="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apie  rūšiavimą, </a:t>
            </a:r>
            <a:r>
              <a:rPr lang="lt-LT" b="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klimato </a:t>
            </a:r>
            <a:r>
              <a:rPr lang="lt-LT" b="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kaitą. </a:t>
            </a:r>
            <a:r>
              <a:rPr lang="lt-LT" b="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Mokiniai </a:t>
            </a:r>
            <a:r>
              <a:rPr lang="lt-LT" b="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skatinami </a:t>
            </a:r>
            <a:r>
              <a:rPr lang="lt-LT" b="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dalyvauti </a:t>
            </a:r>
            <a:r>
              <a:rPr lang="lt-LT" b="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Gamtosauginės  </a:t>
            </a:r>
            <a:r>
              <a:rPr lang="lt-LT" b="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mokykl</a:t>
            </a:r>
            <a:r>
              <a:rPr lang="lt-LT" b="0" strike="sngStrike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t-LT" b="0" strike="noStrike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b="0" strike="noStrike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b="0" strike="noStrike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veiklose.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D4593D2-EFE6-F445-31EF-C7A9911F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748" y="1524000"/>
            <a:ext cx="5319252" cy="428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072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B034893-701E-F4DC-CE15-346E974D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1" y="745947"/>
            <a:ext cx="5176571" cy="492443"/>
          </a:xfrm>
        </p:spPr>
        <p:txBody>
          <a:bodyPr/>
          <a:lstStyle/>
          <a:p>
            <a:r>
              <a:rPr lang="lt-LT" sz="3200" dirty="0"/>
              <a:t>Plakatai</a:t>
            </a:r>
            <a:r>
              <a:rPr lang="lt-LT" dirty="0"/>
              <a:t> </a:t>
            </a:r>
            <a:r>
              <a:rPr lang="lt-LT" sz="3200" dirty="0"/>
              <a:t>skatinantys rūšiuoti</a:t>
            </a:r>
            <a:r>
              <a:rPr lang="en-US" sz="3200" dirty="0"/>
              <a:t>!</a:t>
            </a:r>
            <a:endParaRPr lang="lt-LT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A6150FE-7A7C-2477-89BF-1C8473920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1" y="2008416"/>
            <a:ext cx="5381092" cy="1477328"/>
          </a:xfrm>
        </p:spPr>
        <p:txBody>
          <a:bodyPr/>
          <a:lstStyle/>
          <a:p>
            <a:r>
              <a:rPr lang="lt-LT" b="0" dirty="0"/>
              <a:t>Gamtosauginio komiteto nariai sukūrė plakatus skatinančius rūšiuoti ir juos iškabino mokyklos koridoriuose ir stenduose.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B6C7A3C4-B702-370A-39D6-6E74B676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598" y="688523"/>
            <a:ext cx="2335691" cy="2639784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BD10F5E-5E5D-C8D0-250D-BC3A5C1F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954" y="1066800"/>
            <a:ext cx="2226159" cy="3265503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39F4B8E-C338-23D9-990B-0ACDD09CF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598" y="3529694"/>
            <a:ext cx="2350192" cy="313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06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345E87-C065-436A-4D45-C3C9DB1B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9483"/>
            <a:ext cx="8382000" cy="1477328"/>
          </a:xfrm>
        </p:spPr>
        <p:txBody>
          <a:bodyPr/>
          <a:lstStyle/>
          <a:p>
            <a:r>
              <a:rPr lang="en-US" sz="3200" dirty="0" err="1"/>
              <a:t>Mokyklos</a:t>
            </a:r>
            <a:r>
              <a:rPr lang="en-US" sz="3200" dirty="0"/>
              <a:t> </a:t>
            </a:r>
            <a:r>
              <a:rPr lang="en-US" sz="3200" dirty="0" err="1"/>
              <a:t>koridorius</a:t>
            </a:r>
            <a:r>
              <a:rPr lang="en-US" sz="3200" dirty="0"/>
              <a:t>, </a:t>
            </a:r>
            <a:r>
              <a:rPr lang="en-US" sz="3200" dirty="0" err="1"/>
              <a:t>kabinetus</a:t>
            </a:r>
            <a:r>
              <a:rPr lang="en-US" sz="3200" dirty="0"/>
              <a:t>, </a:t>
            </a:r>
            <a:r>
              <a:rPr lang="en-US" sz="3200" dirty="0" err="1"/>
              <a:t>stendus</a:t>
            </a:r>
            <a:r>
              <a:rPr lang="en-US" sz="3200" dirty="0"/>
              <a:t> </a:t>
            </a:r>
            <a:r>
              <a:rPr lang="en-US" sz="3200" dirty="0" err="1"/>
              <a:t>papuo</a:t>
            </a:r>
            <a:r>
              <a:rPr lang="lt-LT" sz="3200" dirty="0" err="1"/>
              <a:t>šemė</a:t>
            </a:r>
            <a:r>
              <a:rPr lang="lt-LT" sz="3200" dirty="0"/>
              <a:t> „Žaliosios Odisėjos“ atsiųstais plakatais.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8D241E0-83FA-4EA4-36DC-DD26F507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2057484"/>
            <a:ext cx="3352800" cy="220881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F4E8176-B170-76F5-3320-8FF5AAB8E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95" y="2057484"/>
            <a:ext cx="2414186" cy="354983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C6671C8-3D13-03CC-D2A3-9E22D7E14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807" y="2057484"/>
            <a:ext cx="2209800" cy="431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8D85A49-041F-429B-690C-ED2850B3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3673958" cy="738664"/>
          </a:xfrm>
        </p:spPr>
        <p:txBody>
          <a:bodyPr/>
          <a:lstStyle/>
          <a:p>
            <a:r>
              <a:rPr lang="lt-LT" dirty="0"/>
              <a:t>Kaišiadorių Vaclovo Giržado progimnazija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50D34D7-216F-1A5C-3450-BB989B77A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3" y="2097785"/>
            <a:ext cx="3965510" cy="2474215"/>
          </a:xfrm>
        </p:spPr>
        <p:txBody>
          <a:bodyPr/>
          <a:lstStyle/>
          <a:p>
            <a:r>
              <a:rPr lang="lt-LT" sz="2000" b="0" dirty="0"/>
              <a:t>Progimnazija šventė 45 metų sukaktį.</a:t>
            </a:r>
          </a:p>
          <a:p>
            <a:r>
              <a:rPr lang="lt-LT" sz="2000" b="0" dirty="0"/>
              <a:t>Mokosi 1020 mokinių: nuo priešmokyklinio ugdymo iki 8 klasės.</a:t>
            </a:r>
          </a:p>
          <a:p>
            <a:r>
              <a:rPr lang="lt-LT" sz="2000" b="0" dirty="0"/>
              <a:t>Šiais metais pasirašyta bendradarbiavimo sutartis su VDU.</a:t>
            </a:r>
          </a:p>
          <a:p>
            <a:r>
              <a:rPr lang="lt-LT" sz="2000" b="0" dirty="0"/>
              <a:t>Didžiuojamės aktyvia mokinių savivalda, gamtosaugine veikla.</a:t>
            </a:r>
          </a:p>
          <a:p>
            <a:endParaRPr lang="en-US" dirty="0"/>
          </a:p>
        </p:txBody>
      </p:sp>
      <p:pic>
        <p:nvPicPr>
          <p:cNvPr id="5" name="Paveikslėlis 4" descr="Paveikslėlis, kuriame yra apranga, asmuo, vidaus, vyras&#10;&#10;Automatiškai sugeneruotas aprašymas">
            <a:extLst>
              <a:ext uri="{FF2B5EF4-FFF2-40B4-BE49-F238E27FC236}">
                <a16:creationId xmlns:a16="http://schemas.microsoft.com/office/drawing/2014/main" id="{DF8987E0-959D-14BD-2FEB-CE9B6C943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60" y="3860734"/>
            <a:ext cx="4687238" cy="2638915"/>
          </a:xfrm>
          <a:prstGeom prst="rect">
            <a:avLst/>
          </a:prstGeom>
        </p:spPr>
      </p:pic>
      <p:pic>
        <p:nvPicPr>
          <p:cNvPr id="7" name="Paveikslėlis 6" descr="Paveikslėlis, kuriame yra asmuo, apranga, lauko, avalynė&#10;&#10;Automatiškai sugeneruotas aprašymas">
            <a:extLst>
              <a:ext uri="{FF2B5EF4-FFF2-40B4-BE49-F238E27FC236}">
                <a16:creationId xmlns:a16="http://schemas.microsoft.com/office/drawing/2014/main" id="{E1BF009D-E44F-DC74-D1FC-BECF25ACD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53" y="598038"/>
            <a:ext cx="4687238" cy="2999493"/>
          </a:xfrm>
          <a:prstGeom prst="rect">
            <a:avLst/>
          </a:prstGeom>
        </p:spPr>
      </p:pic>
      <p:pic>
        <p:nvPicPr>
          <p:cNvPr id="9" name="Paveikslėlis 8" descr="Paveikslėlis, kuriame yra apranga, asmuo, vidaus, auditorija">
            <a:extLst>
              <a:ext uri="{FF2B5EF4-FFF2-40B4-BE49-F238E27FC236}">
                <a16:creationId xmlns:a16="http://schemas.microsoft.com/office/drawing/2014/main" id="{806680E6-6C93-2521-B6E0-B7BF574A1E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5" b="19490"/>
          <a:stretch/>
        </p:blipFill>
        <p:spPr>
          <a:xfrm>
            <a:off x="730501" y="4572000"/>
            <a:ext cx="6036474" cy="18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6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C101DCF-ABCA-21CD-9E42-E00CF830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6"/>
            <a:ext cx="4588358" cy="615553"/>
          </a:xfrm>
        </p:spPr>
        <p:txBody>
          <a:bodyPr/>
          <a:lstStyle/>
          <a:p>
            <a:r>
              <a:rPr lang="en-US" sz="4000" dirty="0" err="1"/>
              <a:t>Skatiname</a:t>
            </a:r>
            <a:r>
              <a:rPr lang="en-US" sz="4000" dirty="0"/>
              <a:t> </a:t>
            </a:r>
            <a:r>
              <a:rPr lang="en-US" sz="4000" dirty="0" err="1"/>
              <a:t>taupyti</a:t>
            </a:r>
            <a:r>
              <a:rPr lang="en-US" sz="4000" dirty="0"/>
              <a:t>!</a:t>
            </a:r>
            <a:endParaRPr lang="lt-LT" sz="4000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C16E32D-2C8C-BB8A-9FDB-CD59B5F0E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2" y="1733013"/>
            <a:ext cx="5045558" cy="2215991"/>
          </a:xfrm>
        </p:spPr>
        <p:txBody>
          <a:bodyPr/>
          <a:lstStyle/>
          <a:p>
            <a:r>
              <a:rPr lang="en-US" b="0" dirty="0" err="1"/>
              <a:t>Gamtosauginio</a:t>
            </a:r>
            <a:r>
              <a:rPr lang="en-US" b="0" dirty="0"/>
              <a:t> </a:t>
            </a:r>
            <a:r>
              <a:rPr lang="en-US" b="0" dirty="0" err="1"/>
              <a:t>komiteto</a:t>
            </a:r>
            <a:r>
              <a:rPr lang="en-US" b="0" dirty="0"/>
              <a:t> </a:t>
            </a:r>
            <a:r>
              <a:rPr lang="en-US" b="0" dirty="0" err="1"/>
              <a:t>nariai</a:t>
            </a:r>
            <a:r>
              <a:rPr lang="en-US" b="0" dirty="0"/>
              <a:t> </a:t>
            </a:r>
            <a:r>
              <a:rPr lang="en-US" dirty="0" err="1">
                <a:solidFill>
                  <a:srgbClr val="00B050"/>
                </a:solidFill>
              </a:rPr>
              <a:t>suprojektavo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lipdukus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skatinan</a:t>
            </a:r>
            <a:r>
              <a:rPr lang="lt-LT" dirty="0" err="1">
                <a:solidFill>
                  <a:srgbClr val="00B050"/>
                </a:solidFill>
              </a:rPr>
              <a:t>čius</a:t>
            </a:r>
            <a:r>
              <a:rPr lang="lt-LT" dirty="0">
                <a:solidFill>
                  <a:srgbClr val="00B050"/>
                </a:solidFill>
              </a:rPr>
              <a:t> taupyti vandenį ir elektrą.</a:t>
            </a:r>
            <a:r>
              <a:rPr lang="lt-LT" b="0" dirty="0"/>
              <a:t> Elektrą </a:t>
            </a:r>
            <a:r>
              <a:rPr lang="en-US" b="0" dirty="0" err="1"/>
              <a:t>taupyti</a:t>
            </a:r>
            <a:r>
              <a:rPr lang="en-US" b="0" dirty="0"/>
              <a:t> </a:t>
            </a:r>
            <a:r>
              <a:rPr lang="lt-LT" b="0" dirty="0"/>
              <a:t>skatinančius lipdukus priklijavome prie elektros prietaisų, jungiklių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E0C53B0-7BB2-6CDF-F1E2-45D07CFE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016991"/>
            <a:ext cx="3886200" cy="252888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A560810-8678-EC48-B220-AF8676A3B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981200"/>
            <a:ext cx="4026643" cy="40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10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0773C5-F228-A03B-FD77-047CCFD3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4131158" cy="1107996"/>
          </a:xfrm>
        </p:spPr>
        <p:txBody>
          <a:bodyPr/>
          <a:lstStyle/>
          <a:p>
            <a:r>
              <a:rPr lang="lt-LT" sz="3600" dirty="0"/>
              <a:t>Skatiname taupyti</a:t>
            </a:r>
            <a:r>
              <a:rPr lang="en-US" sz="3600" dirty="0"/>
              <a:t>!</a:t>
            </a:r>
            <a:endParaRPr lang="lt-LT" sz="3600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FEC596D-183C-A9BE-ADD9-0883098DC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842" y="2057400"/>
            <a:ext cx="4972050" cy="738664"/>
          </a:xfrm>
        </p:spPr>
        <p:txBody>
          <a:bodyPr/>
          <a:lstStyle/>
          <a:p>
            <a:r>
              <a:rPr lang="en-US" b="0" dirty="0"/>
              <a:t>Vanden</a:t>
            </a:r>
            <a:r>
              <a:rPr lang="lt-LT" b="0" dirty="0"/>
              <a:t>į taupyti skatinančius lipdukus klijavome prie kriauklių.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C0212DF-327F-C17E-A7DF-D3AD00253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42" y="3276600"/>
            <a:ext cx="5220553" cy="2535412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8D6BC7C-2739-30AA-FC5C-8F4B519A7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045110"/>
            <a:ext cx="3059641" cy="3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9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7785" y="0"/>
            <a:ext cx="4409690" cy="6585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DC4B6BC-99E1-971A-4A09-FCC235BC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3352800" cy="1103611"/>
          </a:xfrm>
        </p:spPr>
        <p:txBody>
          <a:bodyPr/>
          <a:lstStyle/>
          <a:p>
            <a:r>
              <a:rPr lang="lt-LT" dirty="0"/>
              <a:t>Gamtosauginė mokykla 11 metų – 11 žaliųjų vėliavų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E975440-C166-3A9D-B955-E776364D6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27408"/>
            <a:ext cx="3810000" cy="1420591"/>
          </a:xfrm>
        </p:spPr>
        <p:txBody>
          <a:bodyPr/>
          <a:lstStyle/>
          <a:p>
            <a:r>
              <a:rPr lang="lt-LT" dirty="0"/>
              <a:t>Vienintelė Kaišiadorių rajone gamtosauginė mokykla </a:t>
            </a:r>
            <a:r>
              <a:rPr lang="lt-LT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4D84AA8B-2E4F-0310-7201-A40136E51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9" t="24053" r="6672" b="21217"/>
          <a:stretch/>
        </p:blipFill>
        <p:spPr>
          <a:xfrm>
            <a:off x="4724400" y="3048001"/>
            <a:ext cx="7267688" cy="3429000"/>
          </a:xfrm>
          <a:prstGeom prst="rect">
            <a:avLst/>
          </a:prstGeom>
        </p:spPr>
      </p:pic>
      <p:pic>
        <p:nvPicPr>
          <p:cNvPr id="7" name="Paveikslėlis 6" descr="Paveikslėlis, kuriame yra apranga, asmuo, avalynė, vidaus">
            <a:extLst>
              <a:ext uri="{FF2B5EF4-FFF2-40B4-BE49-F238E27FC236}">
                <a16:creationId xmlns:a16="http://schemas.microsoft.com/office/drawing/2014/main" id="{78037A73-5303-6C5E-53E2-A3237E0B3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4" b="20340"/>
          <a:stretch/>
        </p:blipFill>
        <p:spPr>
          <a:xfrm>
            <a:off x="5596787" y="181527"/>
            <a:ext cx="6377010" cy="273936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2B1D73BD-D025-9AD6-4B28-2AC752658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7" t="7727" r="16031" b="6113"/>
          <a:stretch/>
        </p:blipFill>
        <p:spPr>
          <a:xfrm>
            <a:off x="199912" y="3780966"/>
            <a:ext cx="4467030" cy="26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714DC2C-C2F4-E27F-3F6D-0308A4E6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51" y="609600"/>
            <a:ext cx="2329649" cy="369332"/>
          </a:xfrm>
        </p:spPr>
        <p:txBody>
          <a:bodyPr/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Antrin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lt-LT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vos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EC6F8CC-6241-6D2E-2D81-66B8733F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951" y="1548872"/>
            <a:ext cx="4114800" cy="27699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Antrinių žaliavų panaudojimas</a:t>
            </a:r>
            <a:r>
              <a:rPr lang="lt-LT" sz="2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interjero  dekoracijai, įvairiems kūrybiniams darbeliams.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Iš antrinių žaliavų progimnazijos mokiniai pagamino </a:t>
            </a:r>
            <a:r>
              <a:rPr lang="lt-LT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Camera‘s</a:t>
            </a:r>
            <a:r>
              <a:rPr lang="lt-L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Obscura‘s</a:t>
            </a:r>
            <a:r>
              <a:rPr lang="lt-L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kūrybinių darbeliu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kurie buvo eksponuojami mokyklos fojė, </a:t>
            </a:r>
            <a:r>
              <a:rPr lang="lt-L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optinius žaislus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net </a:t>
            </a:r>
            <a:r>
              <a:rPr lang="lt-L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popierių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 kurio tapė savo piešinius.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EC64EA9B-7F41-1C46-C8EE-542C2EE0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373" y="609600"/>
            <a:ext cx="2265623" cy="2044172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5458E68-3E31-EDCA-A4F1-923D290DA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609600"/>
            <a:ext cx="3094542" cy="231954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E7F7661-C9DA-B212-F38D-0AB8DB9FA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577" y="2653772"/>
            <a:ext cx="2265623" cy="339843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C085C9A-0223-44C8-2508-FCBE69994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476" y="2929142"/>
            <a:ext cx="3094659" cy="3019637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E123352-F262-AF3C-5952-D7BB19406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4419600"/>
            <a:ext cx="3352800" cy="22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70730BE-EB32-F426-C615-EC11BD06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762000"/>
            <a:ext cx="6099334" cy="369332"/>
          </a:xfrm>
        </p:spPr>
        <p:txBody>
          <a:bodyPr/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</a:t>
            </a:r>
            <a:r>
              <a:rPr lang="lt-LT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raktyvios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pamokos</a:t>
            </a:r>
            <a:r>
              <a:rPr lang="lt-LT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konferencijos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65E6D8A-6173-27F8-C1AC-A39A592F7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66" y="1436132"/>
            <a:ext cx="5718334" cy="27699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latin typeface="Times New Roman"/>
                <a:cs typeface="Times New Roman"/>
              </a:rPr>
              <a:t>7d kla</a:t>
            </a:r>
            <a:r>
              <a:rPr lang="lt-LT" sz="1800" spc="-5" dirty="0">
                <a:latin typeface="Times New Roman"/>
                <a:cs typeface="Times New Roman"/>
              </a:rPr>
              <a:t>sė</a:t>
            </a:r>
            <a:r>
              <a:rPr lang="lt-LT" sz="1800" dirty="0">
                <a:latin typeface="Times New Roman"/>
                <a:cs typeface="Times New Roman"/>
              </a:rPr>
              <a:t>s</a:t>
            </a:r>
            <a:r>
              <a:rPr lang="lt-LT" sz="1800" spc="-5" dirty="0">
                <a:latin typeface="Times New Roman"/>
                <a:cs typeface="Times New Roman"/>
              </a:rPr>
              <a:t> </a:t>
            </a:r>
            <a:r>
              <a:rPr lang="lt-LT" sz="1800" spc="-25" dirty="0">
                <a:latin typeface="Times New Roman"/>
                <a:cs typeface="Times New Roman"/>
              </a:rPr>
              <a:t>m</a:t>
            </a:r>
            <a:r>
              <a:rPr lang="lt-LT" sz="1800" dirty="0">
                <a:latin typeface="Times New Roman"/>
                <a:cs typeface="Times New Roman"/>
              </a:rPr>
              <a:t>okin</a:t>
            </a:r>
            <a:r>
              <a:rPr lang="lt-LT" sz="1800" spc="5" dirty="0">
                <a:latin typeface="Times New Roman"/>
                <a:cs typeface="Times New Roman"/>
              </a:rPr>
              <a:t>i</a:t>
            </a:r>
            <a:r>
              <a:rPr lang="lt-LT" sz="1800" dirty="0">
                <a:latin typeface="Times New Roman"/>
                <a:cs typeface="Times New Roman"/>
              </a:rPr>
              <a:t>ai</a:t>
            </a:r>
            <a:r>
              <a:rPr lang="lt-LT" sz="1800" spc="-20" dirty="0">
                <a:latin typeface="Times New Roman"/>
                <a:cs typeface="Times New Roman"/>
              </a:rPr>
              <a:t> </a:t>
            </a:r>
            <a:r>
              <a:rPr lang="lt-LT" sz="1800" dirty="0">
                <a:latin typeface="Times New Roman"/>
                <a:cs typeface="Times New Roman"/>
              </a:rPr>
              <a:t>dalyv</a:t>
            </a:r>
            <a:r>
              <a:rPr lang="lt-LT" sz="1800" spc="5" dirty="0">
                <a:latin typeface="Times New Roman"/>
                <a:cs typeface="Times New Roman"/>
              </a:rPr>
              <a:t>a</a:t>
            </a:r>
            <a:r>
              <a:rPr lang="lt-LT" sz="1800" dirty="0">
                <a:latin typeface="Times New Roman"/>
                <a:cs typeface="Times New Roman"/>
              </a:rPr>
              <a:t>vo</a:t>
            </a:r>
            <a:r>
              <a:rPr lang="lt-LT" sz="1800" spc="-25" dirty="0">
                <a:latin typeface="Times New Roman"/>
                <a:cs typeface="Times New Roman"/>
              </a:rPr>
              <a:t> </a:t>
            </a:r>
            <a:r>
              <a:rPr lang="lt-LT" sz="1800" dirty="0">
                <a:latin typeface="Times New Roman"/>
                <a:cs typeface="Times New Roman"/>
              </a:rPr>
              <a:t>in</a:t>
            </a:r>
            <a:r>
              <a:rPr lang="lt-LT" sz="1800" spc="5" dirty="0">
                <a:latin typeface="Times New Roman"/>
                <a:cs typeface="Times New Roman"/>
              </a:rPr>
              <a:t>t</a:t>
            </a:r>
            <a:r>
              <a:rPr lang="lt-LT" sz="1800" dirty="0">
                <a:latin typeface="Times New Roman"/>
                <a:cs typeface="Times New Roman"/>
              </a:rPr>
              <a:t>er</a:t>
            </a:r>
            <a:r>
              <a:rPr lang="lt-LT" sz="1800" spc="5" dirty="0">
                <a:latin typeface="Times New Roman"/>
                <a:cs typeface="Times New Roman"/>
              </a:rPr>
              <a:t>a</a:t>
            </a:r>
            <a:r>
              <a:rPr lang="lt-LT" sz="1800" dirty="0">
                <a:latin typeface="Times New Roman"/>
                <a:cs typeface="Times New Roman"/>
              </a:rPr>
              <a:t>ktyvio</a:t>
            </a:r>
            <a:r>
              <a:rPr lang="lt-LT" sz="1800" spc="-10" dirty="0">
                <a:latin typeface="Times New Roman"/>
                <a:cs typeface="Times New Roman"/>
              </a:rPr>
              <a:t>j</a:t>
            </a:r>
            <a:r>
              <a:rPr lang="lt-LT" sz="1800" dirty="0">
                <a:latin typeface="Times New Roman"/>
                <a:cs typeface="Times New Roman"/>
              </a:rPr>
              <a:t>e</a:t>
            </a:r>
            <a:r>
              <a:rPr lang="lt-LT" sz="1800" spc="-35" dirty="0">
                <a:latin typeface="Times New Roman"/>
                <a:cs typeface="Times New Roman"/>
              </a:rPr>
              <a:t> </a:t>
            </a:r>
            <a:r>
              <a:rPr lang="lt-LT" sz="1800" dirty="0">
                <a:latin typeface="Times New Roman"/>
                <a:cs typeface="Times New Roman"/>
              </a:rPr>
              <a:t>pa</a:t>
            </a:r>
            <a:r>
              <a:rPr lang="lt-LT" sz="1800" spc="-20" dirty="0">
                <a:latin typeface="Times New Roman"/>
                <a:cs typeface="Times New Roman"/>
              </a:rPr>
              <a:t>m</a:t>
            </a:r>
            <a:r>
              <a:rPr lang="lt-LT" sz="1800" dirty="0">
                <a:latin typeface="Times New Roman"/>
                <a:cs typeface="Times New Roman"/>
              </a:rPr>
              <a:t>okoje, </a:t>
            </a:r>
            <a:r>
              <a:rPr lang="lt-LT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kodėl didžioji </a:t>
            </a:r>
            <a:r>
              <a:rPr lang="lt-LT"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miegapelė </a:t>
            </a:r>
            <a:r>
              <a:rPr lang="lt-LT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– negali </a:t>
            </a:r>
            <a:r>
              <a:rPr lang="lt-LT"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užmigti?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/>
                <a:cs typeface="Times New Roman"/>
              </a:rPr>
              <a:t>6 klasių mokiniai </a:t>
            </a:r>
            <a:r>
              <a:rPr lang="lt-LT" b="0" spc="5" dirty="0">
                <a:latin typeface="Times New Roman"/>
                <a:cs typeface="Times New Roman"/>
              </a:rPr>
              <a:t>geografijos  </a:t>
            </a:r>
            <a:r>
              <a:rPr lang="lt-LT" b="0" dirty="0">
                <a:latin typeface="Times New Roman"/>
                <a:cs typeface="Times New Roman"/>
              </a:rPr>
              <a:t>pamokose rinkdami </a:t>
            </a:r>
            <a:r>
              <a:rPr lang="lt-LT" b="0" spc="5" dirty="0">
                <a:latin typeface="Times New Roman"/>
                <a:cs typeface="Times New Roman"/>
              </a:rPr>
              <a:t>šiukšles  progimnazijos teritorijoje nustatė, kaip  keliauja pakuotės </a:t>
            </a:r>
            <a:r>
              <a:rPr lang="lt-LT" b="0" dirty="0">
                <a:latin typeface="Times New Roman"/>
                <a:cs typeface="Times New Roman"/>
              </a:rPr>
              <a:t>po </a:t>
            </a:r>
            <a:r>
              <a:rPr lang="lt-LT" b="0" spc="5" dirty="0">
                <a:latin typeface="Times New Roman"/>
                <a:cs typeface="Times New Roman"/>
              </a:rPr>
              <a:t>Pasaulį, jas rūšiavo, diskutavo.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b="0" spc="5" dirty="0">
                <a:latin typeface="Times New Roman"/>
                <a:cs typeface="Times New Roman"/>
              </a:rPr>
              <a:t>Taip pat neatsilieka ir pradinių klasių mokytojai su mokiniais jie dalyvavo </a:t>
            </a:r>
            <a:r>
              <a:rPr lang="en-US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„</a:t>
            </a:r>
            <a:r>
              <a:rPr lang="en-US" sz="18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Atrask</a:t>
            </a:r>
            <a:r>
              <a:rPr lang="en-US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18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pažink</a:t>
            </a:r>
            <a:r>
              <a:rPr lang="en-US"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18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mąstyk</a:t>
            </a:r>
            <a:r>
              <a:rPr lang="en-US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,</a:t>
            </a:r>
            <a:r>
              <a:rPr lang="en-US" sz="1800" b="1" spc="-4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/>
                <a:cs typeface="Times New Roman"/>
              </a:rPr>
              <a:t>kurk</a:t>
            </a:r>
            <a:r>
              <a:rPr lang="en-US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“</a:t>
            </a:r>
            <a:r>
              <a:rPr lang="lt-LT"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1800" dirty="0">
                <a:solidFill>
                  <a:schemeClr val="tx1"/>
                </a:solidFill>
                <a:latin typeface="Times New Roman"/>
                <a:cs typeface="Times New Roman"/>
              </a:rPr>
              <a:t>konferencijoje. Konferencijos dalyviai skaitė pranešimus, atliko eksperimentus, tyrimus.</a:t>
            </a:r>
          </a:p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C3BDA50-8D15-9CC7-3216-90747ABD8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498" y="457200"/>
            <a:ext cx="2708438" cy="2792881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56BBA67-8B80-F070-6A3C-CD4A7E232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14" y="3250081"/>
            <a:ext cx="4510454" cy="20574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F21411F-6BBA-3B48-EE11-FD9375454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032" y="457200"/>
            <a:ext cx="2823466" cy="19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218C33-0A7B-FCB3-38D5-6C913B2A00FB}"/>
              </a:ext>
            </a:extLst>
          </p:cNvPr>
          <p:cNvSpPr txBox="1"/>
          <p:nvPr/>
        </p:nvSpPr>
        <p:spPr>
          <a:xfrm>
            <a:off x="533400" y="381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Edukacijos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F85D9F-401B-5D63-D398-E041271EBF6D}"/>
              </a:ext>
            </a:extLst>
          </p:cNvPr>
          <p:cNvSpPr txBox="1"/>
          <p:nvPr/>
        </p:nvSpPr>
        <p:spPr>
          <a:xfrm>
            <a:off x="533400" y="1143000"/>
            <a:ext cx="5410200" cy="425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154940" indent="-342900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tabLst>
                <a:tab pos="1374775" algn="l"/>
              </a:tabLst>
            </a:pPr>
            <a:r>
              <a:rPr lang="lt-LT" sz="2000" spc="-5" dirty="0">
                <a:latin typeface="Times New Roman"/>
                <a:cs typeface="Times New Roman"/>
              </a:rPr>
              <a:t>Progimnazijos</a:t>
            </a:r>
            <a:r>
              <a:rPr lang="lt-LT" sz="2000" dirty="0">
                <a:latin typeface="Times New Roman"/>
                <a:cs typeface="Times New Roman"/>
              </a:rPr>
              <a:t> </a:t>
            </a:r>
            <a:r>
              <a:rPr lang="lt-LT" sz="2000" spc="-5" dirty="0">
                <a:latin typeface="Times New Roman"/>
                <a:cs typeface="Times New Roman"/>
              </a:rPr>
              <a:t>mokiniai </a:t>
            </a:r>
            <a:r>
              <a:rPr lang="lt-LT" sz="2000" dirty="0">
                <a:latin typeface="Times New Roman"/>
                <a:cs typeface="Times New Roman"/>
              </a:rPr>
              <a:t>aktyviai dalyvavo</a:t>
            </a:r>
            <a:r>
              <a:rPr lang="lt-LT" sz="2000" spc="-90" dirty="0">
                <a:latin typeface="Times New Roman"/>
                <a:cs typeface="Times New Roman"/>
              </a:rPr>
              <a:t> </a:t>
            </a:r>
            <a:r>
              <a:rPr lang="lt-LT" sz="2000" dirty="0">
                <a:latin typeface="Times New Roman"/>
                <a:cs typeface="Times New Roman"/>
              </a:rPr>
              <a:t>renginyje - 2024 </a:t>
            </a:r>
            <a:r>
              <a:rPr lang="lt-LT" sz="2000" spc="-15" dirty="0">
                <a:latin typeface="Times New Roman"/>
                <a:cs typeface="Times New Roman"/>
              </a:rPr>
              <a:t>m. </a:t>
            </a:r>
            <a:r>
              <a:rPr lang="lt-LT" sz="2000" dirty="0">
                <a:latin typeface="Times New Roman"/>
                <a:cs typeface="Times New Roman"/>
              </a:rPr>
              <a:t>vyksiančio žygio  </a:t>
            </a:r>
            <a:r>
              <a:rPr lang="lt-LT" sz="2000" spc="-5" dirty="0">
                <a:latin typeface="Times New Roman"/>
                <a:cs typeface="Times New Roman"/>
              </a:rPr>
              <a:t>pėsčiomis </a:t>
            </a:r>
            <a:r>
              <a:rPr lang="lt-LT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aplink </a:t>
            </a:r>
            <a:r>
              <a:rPr lang="lt-LT" sz="20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Baltijos </a:t>
            </a:r>
            <a:r>
              <a:rPr lang="lt-LT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jūrą</a:t>
            </a:r>
            <a:r>
              <a:rPr lang="lt-LT" sz="2000" b="1" spc="-9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- ekspedicijos </a:t>
            </a:r>
            <a:r>
              <a:rPr lang="lt-LT" sz="20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,,Išsaugokime Baltiją"</a:t>
            </a:r>
            <a:r>
              <a:rPr lang="lt-LT" sz="2000" b="1" spc="-120" dirty="0">
                <a:latin typeface="Times New Roman"/>
                <a:cs typeface="Times New Roman"/>
              </a:rPr>
              <a:t> </a:t>
            </a:r>
            <a:r>
              <a:rPr lang="lt-LT" sz="2000" dirty="0">
                <a:latin typeface="Times New Roman"/>
                <a:cs typeface="Times New Roman"/>
              </a:rPr>
              <a:t>-  pradžia. </a:t>
            </a:r>
          </a:p>
          <a:p>
            <a:pPr marL="355600" marR="154940" indent="-342900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tabLst>
                <a:tab pos="1374775" algn="l"/>
              </a:tabLst>
            </a:pPr>
            <a:r>
              <a:rPr lang="lt-LT" sz="2000" dirty="0">
                <a:latin typeface="Times New Roman"/>
                <a:cs typeface="Times New Roman"/>
              </a:rPr>
              <a:t>Tai pat  </a:t>
            </a:r>
            <a:r>
              <a:rPr lang="lt-LT" sz="2000" spc="-5" dirty="0">
                <a:latin typeface="Times New Roman"/>
                <a:cs typeface="Times New Roman"/>
              </a:rPr>
              <a:t>progimnazijos </a:t>
            </a:r>
            <a:r>
              <a:rPr lang="lt-LT" sz="2000" dirty="0">
                <a:latin typeface="Times New Roman"/>
                <a:cs typeface="Times New Roman"/>
              </a:rPr>
              <a:t>pradinių klasių</a:t>
            </a:r>
            <a:r>
              <a:rPr lang="lt-LT" sz="2000" spc="-114" dirty="0">
                <a:latin typeface="Times New Roman"/>
                <a:cs typeface="Times New Roman"/>
              </a:rPr>
              <a:t> </a:t>
            </a:r>
            <a:r>
              <a:rPr lang="lt-LT" sz="2000" dirty="0">
                <a:latin typeface="Times New Roman"/>
                <a:cs typeface="Times New Roman"/>
              </a:rPr>
              <a:t>ir  6-8 klasių </a:t>
            </a:r>
            <a:r>
              <a:rPr lang="lt-LT" sz="2000" spc="-5" dirty="0">
                <a:latin typeface="Times New Roman"/>
                <a:cs typeface="Times New Roman"/>
              </a:rPr>
              <a:t>mokiniai </a:t>
            </a:r>
            <a:r>
              <a:rPr lang="lt-LT" sz="2000" dirty="0">
                <a:latin typeface="Times New Roman"/>
                <a:cs typeface="Times New Roman"/>
              </a:rPr>
              <a:t>dalyvauja  pakuočių atliekų </a:t>
            </a:r>
            <a:r>
              <a:rPr lang="lt-LT" sz="2000" spc="-5" dirty="0">
                <a:latin typeface="Times New Roman"/>
                <a:cs typeface="Times New Roman"/>
              </a:rPr>
              <a:t>tvarkymo  organizacijos </a:t>
            </a:r>
            <a:r>
              <a:rPr lang="lt-LT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„Žaliasis taškas“  </a:t>
            </a:r>
            <a:r>
              <a:rPr lang="lt-LT" sz="2000" spc="-5" dirty="0">
                <a:latin typeface="Times New Roman"/>
                <a:cs typeface="Times New Roman"/>
              </a:rPr>
              <a:t>organizuojamų </a:t>
            </a:r>
            <a:r>
              <a:rPr lang="lt-LT" sz="2000" dirty="0">
                <a:latin typeface="Times New Roman"/>
                <a:cs typeface="Times New Roman"/>
              </a:rPr>
              <a:t>edukacijų</a:t>
            </a:r>
            <a:r>
              <a:rPr lang="lt-LT" sz="2000" spc="-90" dirty="0">
                <a:latin typeface="Times New Roman"/>
                <a:cs typeface="Times New Roman"/>
              </a:rPr>
              <a:t> </a:t>
            </a:r>
            <a:r>
              <a:rPr lang="lt-LT" sz="2000" dirty="0">
                <a:latin typeface="Times New Roman"/>
                <a:cs typeface="Times New Roman"/>
              </a:rPr>
              <a:t>cikle „</a:t>
            </a:r>
            <a:r>
              <a:rPr lang="lt-LT" sz="2000" b="1" dirty="0">
                <a:solidFill>
                  <a:srgbClr val="00B050"/>
                </a:solidFill>
                <a:latin typeface="Times New Roman"/>
                <a:cs typeface="Times New Roman"/>
              </a:rPr>
              <a:t>Žaliasis</a:t>
            </a:r>
            <a:r>
              <a:rPr lang="lt-LT" sz="2000" b="1" spc="-4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0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raštingumas“</a:t>
            </a:r>
            <a:r>
              <a:rPr lang="lt-LT" sz="2000" spc="-5" dirty="0">
                <a:latin typeface="Times New Roman"/>
                <a:cs typeface="Times New Roman"/>
              </a:rPr>
              <a:t>. </a:t>
            </a:r>
          </a:p>
          <a:p>
            <a:pPr marL="355600" marR="237490" indent="-342900">
              <a:lnSpc>
                <a:spcPts val="259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lt-LT" sz="2000" spc="-5" dirty="0">
                <a:latin typeface="Times New Roman"/>
                <a:cs typeface="Times New Roman"/>
              </a:rPr>
              <a:t>Gamtosauginio</a:t>
            </a:r>
            <a:r>
              <a:rPr lang="lt-LT" sz="2000" spc="-45" dirty="0">
                <a:latin typeface="Times New Roman"/>
                <a:cs typeface="Times New Roman"/>
              </a:rPr>
              <a:t> </a:t>
            </a:r>
            <a:r>
              <a:rPr lang="lt-LT" sz="2000" spc="-5" dirty="0">
                <a:latin typeface="Times New Roman"/>
                <a:cs typeface="Times New Roman"/>
              </a:rPr>
              <a:t>komiteto  mokiniai parengė</a:t>
            </a:r>
            <a:r>
              <a:rPr lang="lt-LT" sz="2000" spc="-35" dirty="0">
                <a:latin typeface="Times New Roman"/>
                <a:cs typeface="Times New Roman"/>
              </a:rPr>
              <a:t> </a:t>
            </a:r>
            <a:r>
              <a:rPr lang="lt-LT" sz="2000" spc="-5" dirty="0">
                <a:latin typeface="Times New Roman"/>
                <a:cs typeface="Times New Roman"/>
              </a:rPr>
              <a:t>5</a:t>
            </a:r>
            <a:r>
              <a:rPr lang="lt-LT" sz="2000" dirty="0">
                <a:latin typeface="Times New Roman"/>
                <a:cs typeface="Times New Roman"/>
              </a:rPr>
              <a:t> </a:t>
            </a:r>
            <a:r>
              <a:rPr lang="lt-LT" sz="2000" spc="-5" dirty="0">
                <a:latin typeface="Times New Roman"/>
                <a:cs typeface="Times New Roman"/>
              </a:rPr>
              <a:t>skirtingas </a:t>
            </a:r>
            <a:r>
              <a:rPr lang="lt-LT" sz="20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„</a:t>
            </a:r>
            <a:r>
              <a:rPr lang="lt-LT" sz="20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Kahoot</a:t>
            </a:r>
            <a:r>
              <a:rPr lang="lt-LT" sz="20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“ </a:t>
            </a:r>
            <a:r>
              <a:rPr lang="lt-LT" sz="2000" dirty="0">
                <a:latin typeface="Times New Roman"/>
                <a:cs typeface="Times New Roman"/>
              </a:rPr>
              <a:t>viktorinas apie  </a:t>
            </a:r>
            <a:r>
              <a:rPr lang="lt-LT" sz="2000" spc="-5" dirty="0">
                <a:latin typeface="Times New Roman"/>
                <a:cs typeface="Times New Roman"/>
              </a:rPr>
              <a:t>klimato </a:t>
            </a:r>
            <a:r>
              <a:rPr lang="lt-LT" sz="2000" dirty="0">
                <a:latin typeface="Times New Roman"/>
                <a:cs typeface="Times New Roman"/>
              </a:rPr>
              <a:t>kaitą,</a:t>
            </a:r>
            <a:r>
              <a:rPr lang="lt-LT" sz="2000" spc="-75" dirty="0">
                <a:latin typeface="Times New Roman"/>
                <a:cs typeface="Times New Roman"/>
              </a:rPr>
              <a:t> </a:t>
            </a:r>
            <a:r>
              <a:rPr lang="lt-LT" sz="2000" spc="-5" dirty="0">
                <a:latin typeface="Times New Roman"/>
                <a:cs typeface="Times New Roman"/>
              </a:rPr>
              <a:t>rūšiavimą.</a:t>
            </a:r>
            <a:endParaRPr lang="lt-LT" sz="2000" dirty="0">
              <a:latin typeface="Times New Roman"/>
              <a:cs typeface="Times New Roman"/>
            </a:endParaRPr>
          </a:p>
          <a:p>
            <a:pPr marL="12700" marR="154940">
              <a:lnSpc>
                <a:spcPct val="90000"/>
              </a:lnSpc>
              <a:spcBef>
                <a:spcPts val="390"/>
              </a:spcBef>
              <a:tabLst>
                <a:tab pos="1374775" algn="l"/>
              </a:tabLst>
            </a:pPr>
            <a:endParaRPr lang="lt-LT" sz="2000" dirty="0">
              <a:latin typeface="Times New Roman"/>
              <a:cs typeface="Times New Roman"/>
            </a:endParaRPr>
          </a:p>
          <a:p>
            <a:pPr marL="12700">
              <a:lnSpc>
                <a:spcPts val="2280"/>
              </a:lnSpc>
              <a:spcBef>
                <a:spcPts val="105"/>
              </a:spcBef>
            </a:pPr>
            <a:endParaRPr lang="lt-LT" sz="1800" dirty="0">
              <a:latin typeface="Times New Roman"/>
              <a:cs typeface="Times New Roman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A166BD6-72DB-09FD-DB5C-5E2DE958B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704273"/>
            <a:ext cx="3245960" cy="297495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FAE660D-2287-F2C2-D082-ABD2B4C7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85" y="704273"/>
            <a:ext cx="2610430" cy="261320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06AE193-D7EB-3A3F-5822-CCF7C88F7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697" y="3754899"/>
            <a:ext cx="4042063" cy="28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1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43C9CE3-F3FB-6BF4-76A1-CA54366C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42" y="745947"/>
            <a:ext cx="3101975" cy="369332"/>
          </a:xfrm>
        </p:spPr>
        <p:txBody>
          <a:bodyPr/>
          <a:lstStyle/>
          <a:p>
            <a:r>
              <a:rPr lang="en-US" dirty="0" err="1"/>
              <a:t>Projektai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5B5FB4F-FEB6-EA7D-02F7-CE9D54C26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362" y="1404722"/>
            <a:ext cx="6113838" cy="4310277"/>
          </a:xfrm>
        </p:spPr>
        <p:txBody>
          <a:bodyPr/>
          <a:lstStyle/>
          <a:p>
            <a:pPr marL="355600" marR="5080" indent="-342900" algn="l">
              <a:lnSpc>
                <a:spcPts val="259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lt-LT" sz="2000" b="0" dirty="0">
                <a:solidFill>
                  <a:srgbClr val="090909"/>
                </a:solidFill>
                <a:latin typeface="Times New Roman"/>
                <a:cs typeface="Times New Roman"/>
              </a:rPr>
              <a:t>3 kl. </a:t>
            </a:r>
            <a:r>
              <a:rPr lang="lt-LT" sz="2000" b="0" spc="-5" dirty="0">
                <a:solidFill>
                  <a:srgbClr val="090909"/>
                </a:solidFill>
                <a:latin typeface="Times New Roman"/>
                <a:cs typeface="Times New Roman"/>
              </a:rPr>
              <a:t>mokiniai dalyvavo </a:t>
            </a:r>
            <a:r>
              <a:rPr lang="lt-LT" sz="2000" b="0" dirty="0">
                <a:solidFill>
                  <a:srgbClr val="090909"/>
                </a:solidFill>
                <a:latin typeface="Times New Roman"/>
                <a:cs typeface="Times New Roman"/>
              </a:rPr>
              <a:t>tarptautiniame  </a:t>
            </a:r>
            <a:r>
              <a:rPr lang="lt-LT" sz="2000" b="0" dirty="0" err="1">
                <a:solidFill>
                  <a:srgbClr val="090909"/>
                </a:solidFill>
                <a:latin typeface="Times New Roman"/>
                <a:cs typeface="Times New Roman"/>
              </a:rPr>
              <a:t>eTwinning</a:t>
            </a:r>
            <a:r>
              <a:rPr lang="lt-LT" sz="2000" b="0" dirty="0">
                <a:solidFill>
                  <a:srgbClr val="090909"/>
                </a:solidFill>
                <a:latin typeface="Times New Roman"/>
                <a:cs typeface="Times New Roman"/>
              </a:rPr>
              <a:t>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projekte „</a:t>
            </a:r>
            <a:r>
              <a:rPr lang="lt-LT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Green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  </a:t>
            </a:r>
            <a:r>
              <a:rPr lang="lt-LT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revolution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“</a:t>
            </a:r>
            <a:r>
              <a:rPr lang="lt-LT" sz="2000" dirty="0">
                <a:solidFill>
                  <a:srgbClr val="00B050"/>
                </a:solidFill>
              </a:rPr>
              <a:t>.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Projekto  tikslas yra </a:t>
            </a:r>
            <a:r>
              <a:rPr lang="lt-LT" sz="2000" spc="-5" dirty="0">
                <a:solidFill>
                  <a:srgbClr val="00B050"/>
                </a:solidFill>
                <a:latin typeface="Times New Roman"/>
                <a:cs typeface="Times New Roman"/>
              </a:rPr>
              <a:t>išsiaiškinti,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kas</a:t>
            </a:r>
            <a:r>
              <a:rPr lang="lt-LT" sz="2000" spc="-12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yra  </a:t>
            </a:r>
            <a:r>
              <a:rPr lang="lt-LT" sz="2000" spc="-5" dirty="0">
                <a:solidFill>
                  <a:srgbClr val="00B050"/>
                </a:solidFill>
                <a:latin typeface="Times New Roman"/>
                <a:cs typeface="Times New Roman"/>
              </a:rPr>
              <a:t>klimato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kaita, kokios</a:t>
            </a:r>
            <a:r>
              <a:rPr lang="lt-LT" sz="2000" spc="-7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jos</a:t>
            </a:r>
            <a:r>
              <a:rPr lang="lt-LT" sz="2000" dirty="0">
                <a:solidFill>
                  <a:srgbClr val="00B050"/>
                </a:solidFill>
              </a:rPr>
              <a:t> </a:t>
            </a:r>
            <a:r>
              <a:rPr lang="lt-LT" sz="2000" spc="-5" dirty="0">
                <a:solidFill>
                  <a:srgbClr val="00B050"/>
                </a:solidFill>
                <a:latin typeface="Times New Roman"/>
                <a:cs typeface="Times New Roman"/>
              </a:rPr>
              <a:t>pasekmės. </a:t>
            </a:r>
          </a:p>
          <a:p>
            <a:pPr marL="355600" marR="5080" indent="-342900" algn="l">
              <a:lnSpc>
                <a:spcPts val="259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lt-LT" sz="2000" b="0" spc="-5" dirty="0">
                <a:latin typeface="Times New Roman"/>
                <a:cs typeface="Times New Roman"/>
              </a:rPr>
              <a:t>Kovo </a:t>
            </a:r>
            <a:r>
              <a:rPr lang="lt-LT" sz="2000" b="0" dirty="0">
                <a:latin typeface="Times New Roman"/>
                <a:cs typeface="Times New Roman"/>
              </a:rPr>
              <a:t>pradžioje </a:t>
            </a:r>
            <a:r>
              <a:rPr lang="lt-LT" sz="2000" b="0" spc="-5" dirty="0">
                <a:latin typeface="Times New Roman"/>
                <a:cs typeface="Times New Roman"/>
              </a:rPr>
              <a:t>Rumunijoje </a:t>
            </a:r>
            <a:r>
              <a:rPr lang="lt-LT" sz="2000" b="0" dirty="0">
                <a:latin typeface="Times New Roman"/>
                <a:cs typeface="Times New Roman"/>
              </a:rPr>
              <a:t>vyko </a:t>
            </a:r>
            <a:r>
              <a:rPr lang="lt-LT" sz="2000" b="0" spc="-5" dirty="0">
                <a:latin typeface="Times New Roman"/>
                <a:cs typeface="Times New Roman"/>
              </a:rPr>
              <a:t>Erasmus </a:t>
            </a:r>
            <a:r>
              <a:rPr lang="lt-LT" sz="2000" b="0" dirty="0">
                <a:latin typeface="Times New Roman"/>
                <a:cs typeface="Times New Roman"/>
              </a:rPr>
              <a:t>+ </a:t>
            </a:r>
            <a:r>
              <a:rPr lang="lt-LT" sz="2000" b="0" spc="-5" dirty="0">
                <a:latin typeface="Times New Roman"/>
                <a:cs typeface="Times New Roman"/>
              </a:rPr>
              <a:t>jaunimo</a:t>
            </a:r>
            <a:r>
              <a:rPr lang="lt-LT" sz="2000" b="0" spc="-60" dirty="0">
                <a:latin typeface="Times New Roman"/>
                <a:cs typeface="Times New Roman"/>
              </a:rPr>
              <a:t> </a:t>
            </a:r>
            <a:r>
              <a:rPr lang="lt-LT" sz="2000" b="0" spc="-5" dirty="0">
                <a:latin typeface="Times New Roman"/>
                <a:cs typeface="Times New Roman"/>
              </a:rPr>
              <a:t>mainų 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projektas „</a:t>
            </a:r>
            <a:r>
              <a:rPr lang="lt-LT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Sustain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 – </a:t>
            </a:r>
            <a:r>
              <a:rPr lang="lt-LT" sz="2000" dirty="0" err="1">
                <a:solidFill>
                  <a:srgbClr val="00B050"/>
                </a:solidFill>
                <a:latin typeface="Times New Roman"/>
                <a:cs typeface="Times New Roman"/>
              </a:rPr>
              <a:t>able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“,  </a:t>
            </a:r>
            <a:r>
              <a:rPr lang="lt-LT" sz="2000" b="0" spc="-5" dirty="0">
                <a:latin typeface="Times New Roman"/>
                <a:cs typeface="Times New Roman"/>
              </a:rPr>
              <a:t>jame </a:t>
            </a:r>
            <a:r>
              <a:rPr lang="lt-LT" sz="2000" b="0" dirty="0">
                <a:latin typeface="Times New Roman"/>
                <a:cs typeface="Times New Roman"/>
              </a:rPr>
              <a:t>dalyvavo </a:t>
            </a:r>
            <a:r>
              <a:rPr lang="lt-LT" sz="2000" b="0" spc="-5" dirty="0">
                <a:latin typeface="Times New Roman"/>
                <a:cs typeface="Times New Roman"/>
              </a:rPr>
              <a:t>progimnazijos  Gamtosauginės mokyklos  komiteto mokytoja.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Projekto  tikslas</a:t>
            </a:r>
            <a:r>
              <a:rPr lang="lt-LT" sz="2000" spc="-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– ugdyti </a:t>
            </a:r>
            <a:r>
              <a:rPr lang="lt-LT" sz="2000" spc="-5" dirty="0">
                <a:solidFill>
                  <a:srgbClr val="00B050"/>
                </a:solidFill>
                <a:latin typeface="Times New Roman"/>
                <a:cs typeface="Times New Roman"/>
              </a:rPr>
              <a:t>kompetencijas, 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reikalingas praktikuojant tvarų  </a:t>
            </a:r>
            <a:r>
              <a:rPr lang="lt-LT" sz="2000" spc="-5" dirty="0">
                <a:solidFill>
                  <a:srgbClr val="00B050"/>
                </a:solidFill>
                <a:latin typeface="Times New Roman"/>
                <a:cs typeface="Times New Roman"/>
              </a:rPr>
              <a:t>gyvenimo </a:t>
            </a:r>
            <a:r>
              <a:rPr lang="lt-LT" sz="2000" dirty="0">
                <a:solidFill>
                  <a:srgbClr val="00B050"/>
                </a:solidFill>
                <a:latin typeface="Times New Roman"/>
                <a:cs typeface="Times New Roman"/>
              </a:rPr>
              <a:t>būdą.</a:t>
            </a:r>
          </a:p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F3CAEB7-82DB-0BE1-6556-974D603C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226" y="769038"/>
            <a:ext cx="3010552" cy="299115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5DFFD99-0147-1EC0-977B-971B47734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355" y="3760188"/>
            <a:ext cx="3630423" cy="304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5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80976-60CF-CFD3-6761-8A9DB208AB73}"/>
              </a:ext>
            </a:extLst>
          </p:cNvPr>
          <p:cNvSpPr txBox="1"/>
          <p:nvPr/>
        </p:nvSpPr>
        <p:spPr>
          <a:xfrm>
            <a:off x="478654" y="101021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Akcijos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29799-EEDD-EA65-F5BA-9FAE8BDE1DF8}"/>
              </a:ext>
            </a:extLst>
          </p:cNvPr>
          <p:cNvSpPr txBox="1"/>
          <p:nvPr/>
        </p:nvSpPr>
        <p:spPr>
          <a:xfrm>
            <a:off x="478654" y="2413470"/>
            <a:ext cx="6303146" cy="284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marR="5080" indent="-285750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Kovo 20 dieną </a:t>
            </a: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progimnazijos </a:t>
            </a: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5 - 8  klasių </a:t>
            </a: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mokiniai, </a:t>
            </a: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jų mokytojai dalyvavo  akcijoje </a:t>
            </a:r>
            <a:r>
              <a:rPr lang="lt-LT" sz="22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„Apkabinkime</a:t>
            </a:r>
            <a:r>
              <a:rPr lang="en-US" sz="22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lt-LT" sz="22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Žemę”.</a:t>
            </a:r>
          </a:p>
          <a:p>
            <a:pPr marL="298450" marR="5080" indent="-285750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 </a:t>
            </a:r>
            <a:r>
              <a:rPr lang="lt-LT" sz="2200" spc="-5" dirty="0">
                <a:latin typeface="Times New Roman"/>
                <a:cs typeface="Times New Roman"/>
              </a:rPr>
              <a:t>Progimnazijos mokiniai  Pravieniškių </a:t>
            </a:r>
            <a:r>
              <a:rPr lang="lt-LT" sz="2200" dirty="0">
                <a:latin typeface="Times New Roman"/>
                <a:cs typeface="Times New Roman"/>
              </a:rPr>
              <a:t>girininkijoje  </a:t>
            </a:r>
            <a:r>
              <a:rPr lang="lt-LT" sz="2200" b="1" spc="-5" dirty="0" err="1">
                <a:solidFill>
                  <a:srgbClr val="00B050"/>
                </a:solidFill>
                <a:latin typeface="Times New Roman"/>
                <a:cs typeface="Times New Roman"/>
              </a:rPr>
              <a:t>Pašulių</a:t>
            </a:r>
            <a:r>
              <a:rPr lang="lt-LT" sz="22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miške </a:t>
            </a:r>
            <a:r>
              <a:rPr lang="lt-LT" sz="2200" b="1" dirty="0">
                <a:solidFill>
                  <a:srgbClr val="00B050"/>
                </a:solidFill>
                <a:latin typeface="Times New Roman"/>
                <a:cs typeface="Times New Roman"/>
              </a:rPr>
              <a:t>pasodino apie  1000 eglaičių</a:t>
            </a:r>
            <a:r>
              <a:rPr lang="lt-LT" sz="2200" dirty="0">
                <a:latin typeface="Times New Roman"/>
                <a:cs typeface="Times New Roman"/>
              </a:rPr>
              <a:t>, kiek daugiau</a:t>
            </a:r>
            <a:r>
              <a:rPr lang="lt-LT" sz="2200" spc="-120" dirty="0">
                <a:latin typeface="Times New Roman"/>
                <a:cs typeface="Times New Roman"/>
              </a:rPr>
              <a:t> </a:t>
            </a:r>
            <a:r>
              <a:rPr lang="lt-LT" sz="2200" dirty="0">
                <a:latin typeface="Times New Roman"/>
                <a:cs typeface="Times New Roman"/>
              </a:rPr>
              <a:t>nei  praėjusiais </a:t>
            </a:r>
            <a:r>
              <a:rPr lang="lt-LT" sz="2200" spc="-5" dirty="0">
                <a:latin typeface="Times New Roman"/>
                <a:cs typeface="Times New Roman"/>
              </a:rPr>
              <a:t>metais.</a:t>
            </a:r>
            <a:r>
              <a:rPr lang="lt-LT" sz="2200" spc="-60" dirty="0">
                <a:latin typeface="Times New Roman"/>
                <a:cs typeface="Times New Roman"/>
              </a:rPr>
              <a:t> </a:t>
            </a:r>
          </a:p>
          <a:p>
            <a:pPr marL="298450" marR="508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Progimnazijoje </a:t>
            </a: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daugybę</a:t>
            </a:r>
            <a:r>
              <a:rPr lang="lt-LT" sz="2200" spc="-70" dirty="0">
                <a:solidFill>
                  <a:srgbClr val="090909"/>
                </a:solidFill>
                <a:latin typeface="Times New Roman"/>
                <a:cs typeface="Times New Roman"/>
              </a:rPr>
              <a:t> </a:t>
            </a:r>
            <a:r>
              <a:rPr lang="lt-LT" sz="2200" spc="-10" dirty="0">
                <a:solidFill>
                  <a:srgbClr val="090909"/>
                </a:solidFill>
                <a:latin typeface="Times New Roman"/>
                <a:cs typeface="Times New Roman"/>
              </a:rPr>
              <a:t>metų  tęsiama </a:t>
            </a: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pavasarinė tradicija</a:t>
            </a:r>
            <a:r>
              <a:rPr lang="lt-LT" sz="2200" spc="-145" dirty="0">
                <a:solidFill>
                  <a:srgbClr val="090909"/>
                </a:solidFill>
                <a:latin typeface="Times New Roman"/>
                <a:cs typeface="Times New Roman"/>
              </a:rPr>
              <a:t> </a:t>
            </a: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mokinių, </a:t>
            </a: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jų </a:t>
            </a: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tėvų pagamintų </a:t>
            </a:r>
            <a:r>
              <a:rPr lang="lt-LT" sz="22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inkilų  </a:t>
            </a:r>
            <a:r>
              <a:rPr lang="lt-LT" sz="2200" b="1" dirty="0">
                <a:solidFill>
                  <a:srgbClr val="00B050"/>
                </a:solidFill>
                <a:latin typeface="Times New Roman"/>
                <a:cs typeface="Times New Roman"/>
              </a:rPr>
              <a:t>paroda </a:t>
            </a:r>
            <a:r>
              <a:rPr lang="lt-LT" sz="2200" dirty="0">
                <a:solidFill>
                  <a:srgbClr val="090909"/>
                </a:solidFill>
                <a:latin typeface="Times New Roman"/>
                <a:cs typeface="Times New Roman"/>
              </a:rPr>
              <a:t>ir jų </a:t>
            </a: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kėlimas</a:t>
            </a:r>
            <a:r>
              <a:rPr lang="lt-LT" sz="2200" spc="-70" dirty="0">
                <a:solidFill>
                  <a:srgbClr val="090909"/>
                </a:solidFill>
                <a:latin typeface="Times New Roman"/>
                <a:cs typeface="Times New Roman"/>
              </a:rPr>
              <a:t> </a:t>
            </a:r>
            <a:r>
              <a:rPr lang="lt-LT" sz="2200" spc="-5" dirty="0">
                <a:solidFill>
                  <a:srgbClr val="090909"/>
                </a:solidFill>
                <a:latin typeface="Times New Roman"/>
                <a:cs typeface="Times New Roman"/>
              </a:rPr>
              <a:t>progimnazijos  teritorijoje.</a:t>
            </a:r>
            <a:r>
              <a:rPr lang="lt-LT" sz="2200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31073B7-2892-2048-844B-504EC7189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934" y="1010216"/>
            <a:ext cx="3371018" cy="327436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C068919-F5E1-1DF3-30D2-2B9C01E39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78" y="4341186"/>
            <a:ext cx="4084274" cy="22098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B0A8635-9380-C173-50C1-FC71609A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268" y="1010216"/>
            <a:ext cx="1996357" cy="19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5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672145-2F27-A1C3-8914-13415249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6" y="1323299"/>
            <a:ext cx="3101975" cy="369332"/>
          </a:xfrm>
        </p:spPr>
        <p:txBody>
          <a:bodyPr/>
          <a:lstStyle/>
          <a:p>
            <a:r>
              <a:rPr lang="lt-LT" dirty="0"/>
              <a:t>Žalioji odisėja</a:t>
            </a: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F1DF873-3517-87F2-A0E0-17BF3A5EA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936" y="2209800"/>
            <a:ext cx="6248400" cy="2010807"/>
          </a:xfrm>
        </p:spPr>
        <p:txBody>
          <a:bodyPr/>
          <a:lstStyle/>
          <a:p>
            <a:pPr marL="298450" marR="320675" indent="-285750">
              <a:lnSpc>
                <a:spcPts val="2590"/>
              </a:lnSpc>
              <a:spcBef>
                <a:spcPts val="185"/>
              </a:spcBef>
              <a:buFont typeface="Arial" panose="020B0604020202020204" pitchFamily="34" charset="0"/>
              <a:buChar char="•"/>
              <a:tabLst>
                <a:tab pos="1720214" algn="l"/>
              </a:tabLst>
            </a:pPr>
            <a:r>
              <a:rPr lang="lt-LT" sz="2000" b="0" dirty="0">
                <a:solidFill>
                  <a:srgbClr val="1D2128"/>
                </a:solidFill>
              </a:rPr>
              <a:t>Kaišiadorių Vaclovo Giržado progimnazijos atstovaujamai </a:t>
            </a:r>
            <a:r>
              <a:rPr lang="lt-LT" sz="2000" dirty="0">
                <a:solidFill>
                  <a:srgbClr val="00B050"/>
                </a:solidFill>
              </a:rPr>
              <a:t>„</a:t>
            </a:r>
            <a:r>
              <a:rPr lang="lt-LT" sz="2000" dirty="0" err="1">
                <a:solidFill>
                  <a:srgbClr val="00B050"/>
                </a:solidFill>
              </a:rPr>
              <a:t>Ekopėsekys</a:t>
            </a:r>
            <a:r>
              <a:rPr lang="lt-LT" sz="2000" dirty="0">
                <a:solidFill>
                  <a:srgbClr val="00B050"/>
                </a:solidFill>
              </a:rPr>
              <a:t>“ </a:t>
            </a:r>
            <a:r>
              <a:rPr lang="lt-LT" sz="2000" b="0" dirty="0">
                <a:solidFill>
                  <a:srgbClr val="1D2128"/>
                </a:solidFill>
              </a:rPr>
              <a:t>komandai puikiai sekasi. Du metus iš eiles patenkame į finalą.</a:t>
            </a:r>
            <a:endParaRPr lang="lt-LT" sz="2000" b="0" dirty="0">
              <a:latin typeface="Times New Roman"/>
              <a:cs typeface="Times New Roman"/>
            </a:endParaRPr>
          </a:p>
          <a:p>
            <a:pPr marL="12700">
              <a:lnSpc>
                <a:spcPts val="2450"/>
              </a:lnSpc>
              <a:tabLst>
                <a:tab pos="969644" algn="l"/>
              </a:tabLst>
            </a:pPr>
            <a:endParaRPr lang="lt-LT" sz="1800" b="0" dirty="0">
              <a:latin typeface="Times New Roman"/>
              <a:cs typeface="Times New Roman"/>
            </a:endParaRPr>
          </a:p>
          <a:p>
            <a:pPr marL="12700">
              <a:lnSpc>
                <a:spcPts val="2450"/>
              </a:lnSpc>
              <a:tabLst>
                <a:tab pos="969644" algn="l"/>
              </a:tabLst>
            </a:pPr>
            <a:endParaRPr lang="lt-LT" sz="1800" b="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D105D52-B419-7E50-FEB7-5E6AA9D6C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189" y="302131"/>
            <a:ext cx="3798137" cy="2042337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7ECA9B9-2ED0-F963-214D-D4842C04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44" y="2405605"/>
            <a:ext cx="4572582" cy="2107928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F864AB9-AC14-41E7-836E-8B4F57F0B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849" y="4574670"/>
            <a:ext cx="2927404" cy="19812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A019DDA-2E74-1D08-B6A8-A2BE2C7D8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891784"/>
            <a:ext cx="2549395" cy="16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793</Words>
  <Application>Microsoft Office PowerPoint</Application>
  <PresentationFormat>Plačiaekranė</PresentationFormat>
  <Paragraphs>74</Paragraphs>
  <Slides>22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Office Theme</vt:lpstr>
      <vt:lpstr>Theme Office</vt:lpstr>
      <vt:lpstr>Kaišiadorių Vaclovo Giržado progimnazijos</vt:lpstr>
      <vt:lpstr>Kaišiadorių Vaclovo Giržado progimnazija</vt:lpstr>
      <vt:lpstr>Gamtosauginė mokykla 11 metų – 11 žaliųjų vėliavų</vt:lpstr>
      <vt:lpstr>Antrinės žaliavos</vt:lpstr>
      <vt:lpstr>Interaktyvios pamokos/konferencijos</vt:lpstr>
      <vt:lpstr>„PowerPoint“ pateiktis</vt:lpstr>
      <vt:lpstr>Projektai</vt:lpstr>
      <vt:lpstr>„PowerPoint“ pateiktis</vt:lpstr>
      <vt:lpstr>Žalioji odisėja</vt:lpstr>
      <vt:lpstr>Padėkos</vt:lpstr>
      <vt:lpstr>Klimato savaitė</vt:lpstr>
      <vt:lpstr>„PowerPoint“ pateiktis</vt:lpstr>
      <vt:lpstr>„PowerPoint“ pateiktis</vt:lpstr>
      <vt:lpstr>Tyrimas</vt:lpstr>
      <vt:lpstr>Atsakingas rūšiavimas</vt:lpstr>
      <vt:lpstr>„PowerPoint“ pateiktis</vt:lpstr>
      <vt:lpstr>Apklausos išvados</vt:lpstr>
      <vt:lpstr>Plakatai skatinantys rūšiuoti!</vt:lpstr>
      <vt:lpstr>Mokyklos koridorius, kabinetus, stendus papuošemė „Žaliosios Odisėjos“ atsiųstais plakatais.</vt:lpstr>
      <vt:lpstr>Skatiname taupyti!</vt:lpstr>
      <vt:lpstr>Skatiname taupyti!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SKAIDRUTĖ ŽUKAUSKIENĖ</dc:creator>
  <cp:lastModifiedBy>Lina Bartkevičienė</cp:lastModifiedBy>
  <cp:revision>9</cp:revision>
  <dcterms:created xsi:type="dcterms:W3CDTF">2023-12-08T13:13:34Z</dcterms:created>
  <dcterms:modified xsi:type="dcterms:W3CDTF">2023-12-14T06:19:55Z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2023-10-26T00:00:00Z</vt:filetime>
  </property>
  <property fmtid="{D5CDD505-2E9C-101B-9397-08002B2CF9AE}" pid="3" name="Creator">
    <vt:lpwstr>Microsoft® PowerPoint® skirta „Microsoft 365“</vt:lpwstr>
  </property>
  <property fmtid="{D5CDD505-2E9C-101B-9397-08002B2CF9AE}" pid="4" name="LastSaved">
    <vt:filetime>2023-12-08T00:00:00Z</vt:filetime>
  </property>
</Properties>
</file>