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media/image3.jpg" ContentType="image/jpeg"/>
  <Override PartName="/ppt/media/image5.jpg" ContentType="image/jpeg"/>
  <Override PartName="/ppt/media/image7.jpg" ContentType="image/jpeg"/>
  <Override PartName="/ppt/media/image30.jpg" ContentType="image/jpeg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6" r:id="rId2"/>
  </p:sldMasterIdLst>
  <p:sldIdLst>
    <p:sldId id="256" r:id="rId3"/>
    <p:sldId id="295" r:id="rId4"/>
    <p:sldId id="296" r:id="rId5"/>
    <p:sldId id="298" r:id="rId6"/>
    <p:sldId id="299" r:id="rId7"/>
    <p:sldId id="300" r:id="rId8"/>
    <p:sldId id="301" r:id="rId9"/>
    <p:sldId id="302" r:id="rId10"/>
    <p:sldId id="303" r:id="rId11"/>
    <p:sldId id="304" r:id="rId12"/>
    <p:sldId id="297" r:id="rId13"/>
    <p:sldId id="277" r:id="rId14"/>
    <p:sldId id="278" r:id="rId15"/>
    <p:sldId id="306" r:id="rId16"/>
    <p:sldId id="286" r:id="rId17"/>
    <p:sldId id="305" r:id="rId18"/>
    <p:sldId id="287" r:id="rId19"/>
    <p:sldId id="288" r:id="rId20"/>
    <p:sldId id="289" r:id="rId21"/>
    <p:sldId id="294" r:id="rId22"/>
    <p:sldId id="292" r:id="rId23"/>
    <p:sldId id="283" r:id="rId24"/>
  </p:sldIdLst>
  <p:sldSz cx="12192000" cy="6858000"/>
  <p:notesSz cx="12192000" cy="6858000"/>
  <p:defaultTextStyle>
    <a:defPPr>
      <a:defRPr lang="lt-L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27A3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3863762-AB72-43D8-9396-C3AEE3AE210F}" v="10" dt="2023-12-12T17:02:58.167"/>
    <p1510:client id="{EDD64CEE-93C5-4E35-B375-A01B7B9AAC33}" v="10" dt="2023-12-12T19:46:40.537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56" autoAdjust="0"/>
    <p:restoredTop sz="94660"/>
  </p:normalViewPr>
  <p:slideViewPr>
    <p:cSldViewPr>
      <p:cViewPr varScale="1">
        <p:scale>
          <a:sx n="85" d="100"/>
          <a:sy n="85" d="100"/>
        </p:scale>
        <p:origin x="762" y="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12/14/2023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rgbClr val="00AF50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12/14/2023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rgbClr val="00AF50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12/14/2023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rgbClr val="00AF50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12/14/2023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12/14/2023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Title</a:t>
            </a:r>
          </a:p>
        </p:txBody>
      </p:sp>
      <p:sp>
        <p:nvSpPr>
          <p:cNvPr id="3" name="Tex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/>
              <a:t>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525B2-4347-4F72-BAF7-76B19438D329}" type="datetimeFigureOut">
              <a:rPr lang="en-US" smtClean="0"/>
              <a:t>12/14/2023</a:t>
            </a:fld>
            <a:endParaRPr lang="en-US"/>
          </a:p>
        </p:txBody>
      </p:sp>
      <p:sp>
        <p:nvSpPr>
          <p:cNvPr id="5" name="Foo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F073CC-40D5-4B23-8DF0-9BD0A0C12F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20165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821842" y="745947"/>
            <a:ext cx="3101975" cy="170878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rgbClr val="00AF50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026363" y="2097785"/>
            <a:ext cx="4972050" cy="433514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12/14/2023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77666" y="427735"/>
            <a:ext cx="6797992" cy="17109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7666" y="2459482"/>
            <a:ext cx="6797992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68130" y="9944862"/>
            <a:ext cx="2417063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7666" y="9944862"/>
            <a:ext cx="1737264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12/14/2023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438394" y="9944862"/>
            <a:ext cx="1737264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52455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5.jpg"/><Relationship Id="rId4" Type="http://schemas.openxmlformats.org/officeDocument/2006/relationships/image" Target="../media/image34.jp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2.png"/><Relationship Id="rId4" Type="http://schemas.openxmlformats.org/officeDocument/2006/relationships/image" Target="../media/image41.jp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92608" y="871726"/>
            <a:ext cx="7120127" cy="537057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5323459" y="1232154"/>
            <a:ext cx="5523230" cy="11836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ts val="4560"/>
              </a:lnSpc>
              <a:spcBef>
                <a:spcPts val="95"/>
              </a:spcBef>
            </a:pPr>
            <a:r>
              <a:rPr sz="4000" b="0" spc="-225" dirty="0">
                <a:solidFill>
                  <a:srgbClr val="000000"/>
                </a:solidFill>
                <a:latin typeface="Trebuchet MS"/>
                <a:cs typeface="Trebuchet MS"/>
              </a:rPr>
              <a:t>Kaišiadorių </a:t>
            </a:r>
            <a:r>
              <a:rPr sz="4000" b="0" spc="-245" dirty="0">
                <a:solidFill>
                  <a:srgbClr val="000000"/>
                </a:solidFill>
                <a:latin typeface="Trebuchet MS"/>
                <a:cs typeface="Trebuchet MS"/>
              </a:rPr>
              <a:t>Vaclovo</a:t>
            </a:r>
            <a:r>
              <a:rPr sz="4000" b="0" spc="-575" dirty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sz="4000" b="0" spc="-225" dirty="0">
                <a:solidFill>
                  <a:srgbClr val="000000"/>
                </a:solidFill>
                <a:latin typeface="Trebuchet MS"/>
                <a:cs typeface="Trebuchet MS"/>
              </a:rPr>
              <a:t>Giržado</a:t>
            </a:r>
            <a:endParaRPr sz="4000" dirty="0">
              <a:latin typeface="Trebuchet MS"/>
              <a:cs typeface="Trebuchet MS"/>
            </a:endParaRPr>
          </a:p>
          <a:p>
            <a:pPr algn="ctr">
              <a:lnSpc>
                <a:spcPts val="4560"/>
              </a:lnSpc>
            </a:pPr>
            <a:r>
              <a:rPr sz="4000" b="0" spc="-229" dirty="0">
                <a:solidFill>
                  <a:srgbClr val="000000"/>
                </a:solidFill>
                <a:latin typeface="Trebuchet MS"/>
                <a:cs typeface="Trebuchet MS"/>
              </a:rPr>
              <a:t>progimnazijos</a:t>
            </a:r>
            <a:endParaRPr sz="4000" dirty="0">
              <a:latin typeface="Trebuchet MS"/>
              <a:cs typeface="Trebuchet MS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799203" y="2878023"/>
            <a:ext cx="6567805" cy="292323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ts val="4560"/>
              </a:lnSpc>
              <a:spcBef>
                <a:spcPts val="95"/>
              </a:spcBef>
            </a:pPr>
            <a:r>
              <a:rPr sz="4000" spc="-9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2022 </a:t>
            </a:r>
            <a:r>
              <a:rPr sz="4000" spc="-245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sz="4000" spc="-95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2023</a:t>
            </a:r>
            <a:r>
              <a:rPr sz="4000" spc="-84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4000" spc="-35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m. m.</a:t>
            </a:r>
            <a:endParaRPr sz="4000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ts val="4320"/>
              </a:lnSpc>
            </a:pPr>
            <a:r>
              <a:rPr sz="4000" spc="-2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Gamtosauginės </a:t>
            </a:r>
            <a:r>
              <a:rPr sz="4000" spc="-204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mokyklos</a:t>
            </a:r>
            <a:r>
              <a:rPr sz="4000" spc="-6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4000" spc="-225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veiklos</a:t>
            </a:r>
            <a:endParaRPr sz="4000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445" algn="ctr">
              <a:lnSpc>
                <a:spcPts val="4560"/>
              </a:lnSpc>
            </a:pPr>
            <a:r>
              <a:rPr lang="lt-LT" sz="40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Pristato: Gamtosauginio komiteto pirmininkas </a:t>
            </a:r>
          </a:p>
          <a:p>
            <a:pPr marL="4445" algn="ctr">
              <a:lnSpc>
                <a:spcPts val="4560"/>
              </a:lnSpc>
            </a:pPr>
            <a:r>
              <a:rPr lang="lt-LT" sz="40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Raigardas Kriugžda</a:t>
            </a:r>
            <a:endParaRPr sz="4000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9912095" y="265175"/>
            <a:ext cx="1670303" cy="138683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C07D49FF-916C-7188-D3F2-8F644ECDAD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1842" y="745947"/>
            <a:ext cx="3101975" cy="369332"/>
          </a:xfrm>
        </p:spPr>
        <p:txBody>
          <a:bodyPr/>
          <a:lstStyle/>
          <a:p>
            <a:r>
              <a:rPr lang="lt-LT" dirty="0"/>
              <a:t>Padėkos</a:t>
            </a:r>
            <a:endParaRPr lang="en-US" dirty="0"/>
          </a:p>
        </p:txBody>
      </p:sp>
      <p:sp>
        <p:nvSpPr>
          <p:cNvPr id="3" name="Teksto vietos rezervavimo ženklas 2">
            <a:extLst>
              <a:ext uri="{FF2B5EF4-FFF2-40B4-BE49-F238E27FC236}">
                <a16:creationId xmlns:a16="http://schemas.microsoft.com/office/drawing/2014/main" id="{DC80EB92-2DC8-BD20-B562-6BC87BD3D8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21842" y="1676400"/>
            <a:ext cx="4972050" cy="3936334"/>
          </a:xfrm>
        </p:spPr>
        <p:txBody>
          <a:bodyPr/>
          <a:lstStyle/>
          <a:p>
            <a:r>
              <a:rPr lang="en-US" b="0" dirty="0"/>
              <a:t>M</a:t>
            </a:r>
            <a:r>
              <a:rPr lang="lt-LT" b="0" dirty="0"/>
              <a:t>ūsų progimnazija kiekvienais metais gauna Padėka už dalyvavimą </a:t>
            </a:r>
            <a:r>
              <a:rPr lang="lt-LT" dirty="0">
                <a:solidFill>
                  <a:srgbClr val="00B050"/>
                </a:solidFill>
              </a:rPr>
              <a:t>„Nacionalinėje aplinkosaugos olimpiadoje“</a:t>
            </a:r>
          </a:p>
          <a:p>
            <a:endParaRPr lang="lt-LT" dirty="0"/>
          </a:p>
          <a:p>
            <a:pPr marL="12700" marR="5080" algn="just">
              <a:lnSpc>
                <a:spcPct val="89000"/>
              </a:lnSpc>
              <a:spcBef>
                <a:spcPts val="175"/>
              </a:spcBef>
            </a:pPr>
            <a:r>
              <a:rPr lang="lt-LT" sz="2400" spc="-5" dirty="0">
                <a:solidFill>
                  <a:srgbClr val="00B050"/>
                </a:solidFill>
                <a:latin typeface="Times New Roman"/>
                <a:cs typeface="Times New Roman"/>
              </a:rPr>
              <a:t>Emilija </a:t>
            </a:r>
            <a:r>
              <a:rPr lang="lt-LT" sz="2400" dirty="0">
                <a:solidFill>
                  <a:srgbClr val="00B050"/>
                </a:solidFill>
                <a:latin typeface="Times New Roman"/>
                <a:cs typeface="Times New Roman"/>
              </a:rPr>
              <a:t>Marija </a:t>
            </a:r>
            <a:r>
              <a:rPr lang="lt-LT" sz="2400" dirty="0" err="1">
                <a:solidFill>
                  <a:srgbClr val="00B050"/>
                </a:solidFill>
                <a:latin typeface="Times New Roman"/>
                <a:cs typeface="Times New Roman"/>
              </a:rPr>
              <a:t>Brazytė</a:t>
            </a:r>
            <a:r>
              <a:rPr lang="lt-LT" sz="2400" spc="-114" dirty="0">
                <a:solidFill>
                  <a:srgbClr val="00B050"/>
                </a:solidFill>
                <a:latin typeface="Times New Roman"/>
                <a:cs typeface="Times New Roman"/>
              </a:rPr>
              <a:t> </a:t>
            </a:r>
            <a:r>
              <a:rPr lang="lt-LT" sz="2400" dirty="0">
                <a:solidFill>
                  <a:srgbClr val="00B050"/>
                </a:solidFill>
                <a:latin typeface="Times New Roman"/>
                <a:cs typeface="Times New Roman"/>
              </a:rPr>
              <a:t>apdovanota  </a:t>
            </a:r>
            <a:r>
              <a:rPr lang="lt-LT" sz="2400" spc="-5" dirty="0">
                <a:solidFill>
                  <a:srgbClr val="00B050"/>
                </a:solidFill>
                <a:latin typeface="Times New Roman"/>
                <a:cs typeface="Times New Roman"/>
              </a:rPr>
              <a:t>diplomu </a:t>
            </a:r>
            <a:r>
              <a:rPr lang="lt-LT" sz="2400" dirty="0">
                <a:solidFill>
                  <a:srgbClr val="00B050"/>
                </a:solidFill>
                <a:latin typeface="Times New Roman"/>
                <a:cs typeface="Times New Roman"/>
              </a:rPr>
              <a:t>už puikias</a:t>
            </a:r>
            <a:r>
              <a:rPr lang="lt-LT" sz="2400" spc="-40" dirty="0">
                <a:solidFill>
                  <a:srgbClr val="00B050"/>
                </a:solidFill>
                <a:latin typeface="Times New Roman"/>
                <a:cs typeface="Times New Roman"/>
              </a:rPr>
              <a:t> </a:t>
            </a:r>
            <a:r>
              <a:rPr lang="lt-LT" sz="2400" dirty="0">
                <a:solidFill>
                  <a:srgbClr val="00B050"/>
                </a:solidFill>
                <a:latin typeface="Times New Roman"/>
                <a:cs typeface="Times New Roman"/>
              </a:rPr>
              <a:t>žinias.</a:t>
            </a:r>
          </a:p>
          <a:p>
            <a:pPr marL="12700" marR="5080" algn="just">
              <a:lnSpc>
                <a:spcPct val="89000"/>
              </a:lnSpc>
              <a:spcBef>
                <a:spcPts val="175"/>
              </a:spcBef>
            </a:pPr>
            <a:endParaRPr lang="lt-LT" sz="2400" dirty="0">
              <a:solidFill>
                <a:srgbClr val="00B050"/>
              </a:solidFill>
              <a:latin typeface="Times New Roman"/>
              <a:cs typeface="Times New Roman"/>
            </a:endParaRPr>
          </a:p>
          <a:p>
            <a:pPr marL="12700" marR="5080">
              <a:lnSpc>
                <a:spcPct val="89000"/>
              </a:lnSpc>
              <a:spcBef>
                <a:spcPts val="175"/>
              </a:spcBef>
            </a:pPr>
            <a:r>
              <a:rPr lang="lt-LT" sz="2400" dirty="0">
                <a:solidFill>
                  <a:srgbClr val="00B050"/>
                </a:solidFill>
                <a:latin typeface="Times New Roman"/>
                <a:cs typeface="Times New Roman"/>
              </a:rPr>
              <a:t>Raigardas Kriugžda apdovanotas diplomu už puikias žinias.</a:t>
            </a:r>
          </a:p>
          <a:p>
            <a:endParaRPr lang="en-US" dirty="0"/>
          </a:p>
        </p:txBody>
      </p:sp>
      <p:pic>
        <p:nvPicPr>
          <p:cNvPr id="4" name="Paveikslėlis 3">
            <a:extLst>
              <a:ext uri="{FF2B5EF4-FFF2-40B4-BE49-F238E27FC236}">
                <a16:creationId xmlns:a16="http://schemas.microsoft.com/office/drawing/2014/main" id="{0002CEFF-ADB4-4555-7205-4988BF8F67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39000" y="76200"/>
            <a:ext cx="4791871" cy="6523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78694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8C47E3D9-16A8-AFC0-6840-F61879BCED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1842" y="745947"/>
            <a:ext cx="3101975" cy="369332"/>
          </a:xfrm>
        </p:spPr>
        <p:txBody>
          <a:bodyPr/>
          <a:lstStyle/>
          <a:p>
            <a:r>
              <a:rPr lang="lt-LT" dirty="0"/>
              <a:t>Klimato savaitė</a:t>
            </a:r>
            <a:endParaRPr lang="en-US" dirty="0"/>
          </a:p>
        </p:txBody>
      </p:sp>
      <p:sp>
        <p:nvSpPr>
          <p:cNvPr id="3" name="Teksto vietos rezervavimo ženklas 2">
            <a:extLst>
              <a:ext uri="{FF2B5EF4-FFF2-40B4-BE49-F238E27FC236}">
                <a16:creationId xmlns:a16="http://schemas.microsoft.com/office/drawing/2014/main" id="{5024B58C-AFE8-2280-0096-BFFCA42606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21842" y="1524000"/>
            <a:ext cx="4972050" cy="1107996"/>
          </a:xfrm>
        </p:spPr>
        <p:txBody>
          <a:bodyPr/>
          <a:lstStyle/>
          <a:p>
            <a:r>
              <a:rPr lang="lt-LT" b="0" dirty="0"/>
              <a:t>Klimato savaitės metu turėjome daug įvairiausių renginių, paskaitų apie klimatą, atliekas bei jų rūšiavimą.</a:t>
            </a:r>
            <a:endParaRPr lang="en-US" b="0" dirty="0"/>
          </a:p>
        </p:txBody>
      </p:sp>
      <p:pic>
        <p:nvPicPr>
          <p:cNvPr id="5" name="Paveikslėlis 4" descr="Paveikslėlis, kuriame yra tekstas&#10;&#10;Automatiškai sugeneruotas aprašymas">
            <a:extLst>
              <a:ext uri="{FF2B5EF4-FFF2-40B4-BE49-F238E27FC236}">
                <a16:creationId xmlns:a16="http://schemas.microsoft.com/office/drawing/2014/main" id="{9705C9A9-184F-3A5F-6D8E-27D08BF52D1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0" y="0"/>
            <a:ext cx="385808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889815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8739" y="4116704"/>
            <a:ext cx="11860530" cy="25888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2770"/>
              </a:lnSpc>
              <a:spcBef>
                <a:spcPts val="100"/>
              </a:spcBef>
              <a:tabLst>
                <a:tab pos="3859529" algn="l"/>
              </a:tabLst>
            </a:pPr>
            <a:r>
              <a:rPr sz="2400" b="1" spc="-30" dirty="0">
                <a:solidFill>
                  <a:srgbClr val="00AF50"/>
                </a:solidFill>
                <a:latin typeface="Times New Roman"/>
                <a:cs typeface="Times New Roman"/>
              </a:rPr>
              <a:t>Tyrėjo</a:t>
            </a:r>
            <a:r>
              <a:rPr sz="2400" b="1" spc="-5" dirty="0">
                <a:solidFill>
                  <a:srgbClr val="00AF50"/>
                </a:solidFill>
                <a:latin typeface="Times New Roman"/>
                <a:cs typeface="Times New Roman"/>
              </a:rPr>
              <a:t> diena</a:t>
            </a:r>
            <a:r>
              <a:rPr sz="2400" b="1" spc="1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2400" b="1" spc="-5" dirty="0">
                <a:solidFill>
                  <a:srgbClr val="00AF50"/>
                </a:solidFill>
                <a:latin typeface="Times New Roman"/>
                <a:cs typeface="Times New Roman"/>
              </a:rPr>
              <a:t>progimnazijoje	</a:t>
            </a:r>
            <a:r>
              <a:rPr sz="2400" b="1" dirty="0">
                <a:latin typeface="Times New Roman"/>
                <a:cs typeface="Times New Roman"/>
              </a:rPr>
              <a:t>2023 - 05 -</a:t>
            </a:r>
            <a:r>
              <a:rPr sz="2400" b="1" spc="-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31</a:t>
            </a:r>
            <a:endParaRPr sz="2400" dirty="0">
              <a:latin typeface="Times New Roman"/>
              <a:cs typeface="Times New Roman"/>
            </a:endParaRPr>
          </a:p>
          <a:p>
            <a:pPr marL="56515">
              <a:lnSpc>
                <a:spcPts val="2170"/>
              </a:lnSpc>
              <a:tabLst>
                <a:tab pos="4833620" algn="l"/>
                <a:tab pos="6704965" algn="l"/>
                <a:tab pos="8457565" algn="l"/>
              </a:tabLst>
            </a:pPr>
            <a:r>
              <a:rPr sz="2000" dirty="0">
                <a:latin typeface="Times New Roman"/>
                <a:cs typeface="Times New Roman"/>
              </a:rPr>
              <a:t>Paskutinę gegužės dieną</a:t>
            </a:r>
            <a:r>
              <a:rPr sz="2000" spc="-3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progimnazijoje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vyko	tradicine</a:t>
            </a:r>
            <a:r>
              <a:rPr sz="2000" spc="-3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tapusi	</a:t>
            </a:r>
            <a:r>
              <a:rPr sz="2000" spc="-25" dirty="0">
                <a:latin typeface="Times New Roman"/>
                <a:cs typeface="Times New Roman"/>
              </a:rPr>
              <a:t>"Tyrėjo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diena"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-	</a:t>
            </a:r>
            <a:r>
              <a:rPr sz="2000" spc="-5" dirty="0">
                <a:latin typeface="Times New Roman"/>
                <a:cs typeface="Times New Roman"/>
              </a:rPr>
              <a:t>netradicinio</a:t>
            </a:r>
            <a:r>
              <a:rPr sz="2000" spc="-4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ugdymo</a:t>
            </a:r>
            <a:endParaRPr sz="2000" dirty="0">
              <a:latin typeface="Times New Roman"/>
              <a:cs typeface="Times New Roman"/>
            </a:endParaRPr>
          </a:p>
          <a:p>
            <a:pPr marL="12700">
              <a:lnSpc>
                <a:spcPts val="2160"/>
              </a:lnSpc>
            </a:pPr>
            <a:r>
              <a:rPr sz="2000" dirty="0">
                <a:latin typeface="Times New Roman"/>
                <a:cs typeface="Times New Roman"/>
              </a:rPr>
              <a:t>veiklos. </a:t>
            </a:r>
            <a:r>
              <a:rPr sz="2000" spc="-5" dirty="0">
                <a:latin typeface="Times New Roman"/>
                <a:cs typeface="Times New Roman"/>
              </a:rPr>
              <a:t>Šiais metais </a:t>
            </a:r>
            <a:r>
              <a:rPr sz="2000" spc="-20" dirty="0">
                <a:latin typeface="Times New Roman"/>
                <a:cs typeface="Times New Roman"/>
              </a:rPr>
              <a:t>"Tyrėjo </a:t>
            </a:r>
            <a:r>
              <a:rPr sz="2000" dirty="0">
                <a:latin typeface="Times New Roman"/>
                <a:cs typeface="Times New Roman"/>
              </a:rPr>
              <a:t>dienoje" dalyvavo gausus būrys </a:t>
            </a:r>
            <a:r>
              <a:rPr sz="2000" spc="-5" dirty="0">
                <a:latin typeface="Times New Roman"/>
                <a:cs typeface="Times New Roman"/>
              </a:rPr>
              <a:t>mokslininkų, </a:t>
            </a:r>
            <a:r>
              <a:rPr sz="2000" dirty="0">
                <a:latin typeface="Times New Roman"/>
                <a:cs typeface="Times New Roman"/>
              </a:rPr>
              <a:t>įvairių </a:t>
            </a:r>
            <a:r>
              <a:rPr sz="2000" spc="-5" dirty="0">
                <a:latin typeface="Times New Roman"/>
                <a:cs typeface="Times New Roman"/>
              </a:rPr>
              <a:t>pilietinių iniciatyvų</a:t>
            </a:r>
            <a:r>
              <a:rPr sz="2000" spc="-16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organizatorių</a:t>
            </a:r>
            <a:endParaRPr sz="2000" dirty="0">
              <a:latin typeface="Times New Roman"/>
              <a:cs typeface="Times New Roman"/>
            </a:endParaRPr>
          </a:p>
          <a:p>
            <a:pPr marL="12700">
              <a:lnSpc>
                <a:spcPts val="2160"/>
              </a:lnSpc>
            </a:pPr>
            <a:r>
              <a:rPr sz="2000" dirty="0">
                <a:latin typeface="Times New Roman"/>
                <a:cs typeface="Times New Roman"/>
              </a:rPr>
              <a:t>ir netgi </a:t>
            </a:r>
            <a:r>
              <a:rPr sz="2000" spc="-5" dirty="0">
                <a:latin typeface="Times New Roman"/>
                <a:cs typeface="Times New Roman"/>
              </a:rPr>
              <a:t>televizijos </a:t>
            </a:r>
            <a:r>
              <a:rPr sz="2000" dirty="0">
                <a:latin typeface="Times New Roman"/>
                <a:cs typeface="Times New Roman"/>
              </a:rPr>
              <a:t>ir </a:t>
            </a:r>
            <a:r>
              <a:rPr sz="2000" spc="-5" dirty="0">
                <a:latin typeface="Times New Roman"/>
                <a:cs typeface="Times New Roman"/>
              </a:rPr>
              <a:t>socialinių </a:t>
            </a:r>
            <a:r>
              <a:rPr sz="2000" dirty="0">
                <a:latin typeface="Times New Roman"/>
                <a:cs typeface="Times New Roman"/>
              </a:rPr>
              <a:t>kanalų</a:t>
            </a:r>
            <a:r>
              <a:rPr sz="2000" spc="-15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žvaigždžių.</a:t>
            </a:r>
          </a:p>
          <a:p>
            <a:pPr marL="12700" marR="525780">
              <a:lnSpc>
                <a:spcPts val="2160"/>
              </a:lnSpc>
              <a:spcBef>
                <a:spcPts val="150"/>
              </a:spcBef>
            </a:pPr>
            <a:r>
              <a:rPr sz="2000" spc="-10" dirty="0">
                <a:latin typeface="Times New Roman"/>
                <a:cs typeface="Times New Roman"/>
              </a:rPr>
              <a:t>Visuomenininkas, </a:t>
            </a:r>
            <a:r>
              <a:rPr sz="2000" dirty="0">
                <a:latin typeface="Times New Roman"/>
                <a:cs typeface="Times New Roman"/>
              </a:rPr>
              <a:t>tvarios gyvensenos populiarintojas </a:t>
            </a:r>
            <a:r>
              <a:rPr sz="2000" b="1" spc="-5" dirty="0">
                <a:latin typeface="Times New Roman"/>
                <a:cs typeface="Times New Roman"/>
              </a:rPr>
              <a:t>Giedrius </a:t>
            </a:r>
            <a:r>
              <a:rPr sz="2000" b="1" dirty="0">
                <a:latin typeface="Times New Roman"/>
                <a:cs typeface="Times New Roman"/>
              </a:rPr>
              <a:t>Bučas </a:t>
            </a:r>
            <a:r>
              <a:rPr sz="2000" spc="-5" dirty="0">
                <a:latin typeface="Times New Roman"/>
                <a:cs typeface="Times New Roman"/>
              </a:rPr>
              <a:t>mokiniams skaitė </a:t>
            </a:r>
            <a:r>
              <a:rPr sz="2000" dirty="0">
                <a:latin typeface="Times New Roman"/>
                <a:cs typeface="Times New Roman"/>
              </a:rPr>
              <a:t>paskaitą</a:t>
            </a:r>
            <a:r>
              <a:rPr sz="2000" spc="-114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„Apkabinkim  </a:t>
            </a:r>
            <a:r>
              <a:rPr sz="2000" spc="-5" dirty="0">
                <a:latin typeface="Times New Roman"/>
                <a:cs typeface="Times New Roman"/>
              </a:rPr>
              <a:t>Baltijos </a:t>
            </a:r>
            <a:r>
              <a:rPr sz="2000" dirty="0">
                <a:latin typeface="Times New Roman"/>
                <a:cs typeface="Times New Roman"/>
              </a:rPr>
              <a:t>jūrą“ bei </a:t>
            </a:r>
            <a:r>
              <a:rPr sz="2000" spc="-5" dirty="0">
                <a:latin typeface="Times New Roman"/>
                <a:cs typeface="Times New Roman"/>
              </a:rPr>
              <a:t>organizavo </a:t>
            </a:r>
            <a:r>
              <a:rPr sz="2000" dirty="0">
                <a:latin typeface="Times New Roman"/>
                <a:cs typeface="Times New Roman"/>
              </a:rPr>
              <a:t>praktines veikalas </a:t>
            </a:r>
            <a:r>
              <a:rPr sz="2000" spc="-5" dirty="0">
                <a:latin typeface="Times New Roman"/>
                <a:cs typeface="Times New Roman"/>
              </a:rPr>
              <a:t>"Atšvaitų gamyba </a:t>
            </a:r>
            <a:r>
              <a:rPr sz="2000" dirty="0">
                <a:latin typeface="Times New Roman"/>
                <a:cs typeface="Times New Roman"/>
              </a:rPr>
              <a:t>iš antrinių</a:t>
            </a:r>
            <a:r>
              <a:rPr sz="2000" spc="-22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žaliavų".</a:t>
            </a:r>
            <a:endParaRPr sz="2000" dirty="0">
              <a:latin typeface="Times New Roman"/>
              <a:cs typeface="Times New Roman"/>
            </a:endParaRPr>
          </a:p>
          <a:p>
            <a:pPr marL="12700">
              <a:lnSpc>
                <a:spcPts val="2010"/>
              </a:lnSpc>
            </a:pPr>
            <a:r>
              <a:rPr sz="2000" dirty="0">
                <a:latin typeface="Times New Roman"/>
                <a:cs typeface="Times New Roman"/>
              </a:rPr>
              <a:t>Su </a:t>
            </a:r>
            <a:r>
              <a:rPr sz="2000" b="1" dirty="0">
                <a:latin typeface="Times New Roman"/>
                <a:cs typeface="Times New Roman"/>
              </a:rPr>
              <a:t>Mantu </a:t>
            </a:r>
            <a:r>
              <a:rPr sz="2000" b="1" spc="-5" dirty="0">
                <a:latin typeface="Times New Roman"/>
                <a:cs typeface="Times New Roman"/>
              </a:rPr>
              <a:t>Marčiukaičiu </a:t>
            </a:r>
            <a:r>
              <a:rPr sz="2000" b="1" dirty="0">
                <a:latin typeface="Times New Roman"/>
                <a:cs typeface="Times New Roman"/>
              </a:rPr>
              <a:t>(</a:t>
            </a:r>
            <a:r>
              <a:rPr sz="2000" dirty="0">
                <a:latin typeface="Times New Roman"/>
                <a:cs typeface="Times New Roman"/>
              </a:rPr>
              <a:t>Lietuvos </a:t>
            </a:r>
            <a:r>
              <a:rPr sz="2000" spc="-5" dirty="0">
                <a:latin typeface="Times New Roman"/>
                <a:cs typeface="Times New Roman"/>
              </a:rPr>
              <a:t>energetikos </a:t>
            </a:r>
            <a:r>
              <a:rPr sz="2000" dirty="0">
                <a:latin typeface="Times New Roman"/>
                <a:cs typeface="Times New Roman"/>
              </a:rPr>
              <a:t>institutas) </a:t>
            </a:r>
            <a:r>
              <a:rPr sz="2000" spc="-5" dirty="0">
                <a:latin typeface="Times New Roman"/>
                <a:cs typeface="Times New Roman"/>
              </a:rPr>
              <a:t>mokiniai </a:t>
            </a:r>
            <a:r>
              <a:rPr sz="2000" dirty="0">
                <a:latin typeface="Times New Roman"/>
                <a:cs typeface="Times New Roman"/>
              </a:rPr>
              <a:t>konstravo vėjo</a:t>
            </a:r>
            <a:r>
              <a:rPr sz="2000" spc="-24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jėgainiųmodelius.</a:t>
            </a:r>
            <a:endParaRPr sz="2000" dirty="0">
              <a:latin typeface="Times New Roman"/>
              <a:cs typeface="Times New Roman"/>
            </a:endParaRPr>
          </a:p>
          <a:p>
            <a:pPr marL="12700" marR="372110" indent="63500">
              <a:lnSpc>
                <a:spcPts val="2160"/>
              </a:lnSpc>
              <a:spcBef>
                <a:spcPts val="155"/>
              </a:spcBef>
            </a:pPr>
            <a:r>
              <a:rPr sz="2000" spc="-25" dirty="0">
                <a:latin typeface="Times New Roman"/>
                <a:cs typeface="Times New Roman"/>
              </a:rPr>
              <a:t>"Tyrėjo </a:t>
            </a:r>
            <a:r>
              <a:rPr sz="2000" dirty="0">
                <a:latin typeface="Times New Roman"/>
                <a:cs typeface="Times New Roman"/>
              </a:rPr>
              <a:t>dienoje" </a:t>
            </a:r>
            <a:r>
              <a:rPr sz="2000" spc="-5" dirty="0">
                <a:latin typeface="Times New Roman"/>
                <a:cs typeface="Times New Roman"/>
              </a:rPr>
              <a:t>sulaukėme </a:t>
            </a:r>
            <a:r>
              <a:rPr sz="2000" dirty="0">
                <a:latin typeface="Times New Roman"/>
                <a:cs typeface="Times New Roman"/>
              </a:rPr>
              <a:t>ir </a:t>
            </a:r>
            <a:r>
              <a:rPr sz="2000" spc="-5" dirty="0">
                <a:latin typeface="Times New Roman"/>
                <a:cs typeface="Times New Roman"/>
              </a:rPr>
              <a:t>išskirtinio svečio </a:t>
            </a:r>
            <a:r>
              <a:rPr sz="2000" dirty="0">
                <a:latin typeface="Times New Roman"/>
                <a:cs typeface="Times New Roman"/>
              </a:rPr>
              <a:t>- į renginį atvyko </a:t>
            </a:r>
            <a:r>
              <a:rPr sz="2000" b="1" dirty="0">
                <a:latin typeface="Times New Roman"/>
                <a:cs typeface="Times New Roman"/>
              </a:rPr>
              <a:t>Ignas Kančys</a:t>
            </a:r>
            <a:r>
              <a:rPr sz="2000" dirty="0">
                <a:latin typeface="Times New Roman"/>
                <a:cs typeface="Times New Roman"/>
              </a:rPr>
              <a:t>, "Mokslo sriubos" redaktorius,  kuris </a:t>
            </a:r>
            <a:r>
              <a:rPr sz="2000" spc="-5" dirty="0">
                <a:latin typeface="Times New Roman"/>
                <a:cs typeface="Times New Roman"/>
              </a:rPr>
              <a:t>pristatė </a:t>
            </a:r>
            <a:r>
              <a:rPr sz="2000" dirty="0">
                <a:latin typeface="Times New Roman"/>
                <a:cs typeface="Times New Roman"/>
              </a:rPr>
              <a:t>,,Mokslo </a:t>
            </a:r>
            <a:r>
              <a:rPr sz="2000" spc="-5" dirty="0">
                <a:latin typeface="Times New Roman"/>
                <a:cs typeface="Times New Roman"/>
              </a:rPr>
              <a:t>sriubos“</a:t>
            </a:r>
            <a:r>
              <a:rPr sz="2000" spc="-15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virtuvę.</a:t>
            </a:r>
          </a:p>
        </p:txBody>
      </p:sp>
      <p:sp>
        <p:nvSpPr>
          <p:cNvPr id="3" name="object 3"/>
          <p:cNvSpPr/>
          <p:nvPr/>
        </p:nvSpPr>
        <p:spPr>
          <a:xfrm>
            <a:off x="79247" y="0"/>
            <a:ext cx="12033504" cy="411784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413004" y="280415"/>
            <a:ext cx="10789920" cy="6474460"/>
            <a:chOff x="413004" y="280415"/>
            <a:chExt cx="10789920" cy="6474460"/>
          </a:xfrm>
        </p:grpSpPr>
        <p:sp>
          <p:nvSpPr>
            <p:cNvPr id="3" name="object 3"/>
            <p:cNvSpPr/>
            <p:nvPr/>
          </p:nvSpPr>
          <p:spPr>
            <a:xfrm>
              <a:off x="5928359" y="286511"/>
              <a:ext cx="5192268" cy="3505200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6009132" y="3617974"/>
              <a:ext cx="5193792" cy="3136390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413004" y="280415"/>
              <a:ext cx="5515356" cy="3511296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413004" y="3697222"/>
              <a:ext cx="5596128" cy="3057142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EDA38EFD-8DD7-9027-C375-26D787BF82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1842" y="745947"/>
            <a:ext cx="3101975" cy="369332"/>
          </a:xfrm>
        </p:spPr>
        <p:txBody>
          <a:bodyPr/>
          <a:lstStyle/>
          <a:p>
            <a:r>
              <a:rPr lang="lt-LT" dirty="0"/>
              <a:t>Tyrimas</a:t>
            </a:r>
            <a:endParaRPr lang="en-US" dirty="0"/>
          </a:p>
        </p:txBody>
      </p:sp>
      <p:sp>
        <p:nvSpPr>
          <p:cNvPr id="3" name="Teksto vietos rezervavimo ženklas 2">
            <a:extLst>
              <a:ext uri="{FF2B5EF4-FFF2-40B4-BE49-F238E27FC236}">
                <a16:creationId xmlns:a16="http://schemas.microsoft.com/office/drawing/2014/main" id="{D93ABF0B-320D-1C5D-2396-F2D71D6C9D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26363" y="2097785"/>
            <a:ext cx="4972050" cy="1107996"/>
          </a:xfrm>
        </p:spPr>
        <p:txBody>
          <a:bodyPr/>
          <a:lstStyle/>
          <a:p>
            <a:r>
              <a:rPr lang="lt-LT" b="0" dirty="0"/>
              <a:t>Šias metais buvo atliktas Gamtosauginės mokyklos inicijuojamas tyrimas </a:t>
            </a:r>
            <a:r>
              <a:rPr lang="lt-LT" dirty="0">
                <a:solidFill>
                  <a:srgbClr val="00B050"/>
                </a:solidFill>
              </a:rPr>
              <a:t>„Atliekų rūšiavimas“</a:t>
            </a:r>
            <a:endParaRPr lang="en-US" dirty="0">
              <a:solidFill>
                <a:srgbClr val="00B050"/>
              </a:solidFill>
            </a:endParaRPr>
          </a:p>
        </p:txBody>
      </p:sp>
      <p:pic>
        <p:nvPicPr>
          <p:cNvPr id="5" name="Paveikslėlis 4">
            <a:extLst>
              <a:ext uri="{FF2B5EF4-FFF2-40B4-BE49-F238E27FC236}">
                <a16:creationId xmlns:a16="http://schemas.microsoft.com/office/drawing/2014/main" id="{D6E713FD-EC96-BFAF-EA0C-8B5B6963F1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8500" y="3699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713610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BB1AC639-C74F-D61A-B4C2-530D7372C5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1842" y="757567"/>
            <a:ext cx="6493358" cy="553998"/>
          </a:xfrm>
        </p:spPr>
        <p:txBody>
          <a:bodyPr/>
          <a:lstStyle/>
          <a:p>
            <a:r>
              <a:rPr lang="lt-LT" sz="3600" dirty="0"/>
              <a:t>Atsakingas rūšiavimas</a:t>
            </a:r>
          </a:p>
        </p:txBody>
      </p:sp>
      <p:sp>
        <p:nvSpPr>
          <p:cNvPr id="3" name="Teksto vietos rezervavimo ženklas 2">
            <a:extLst>
              <a:ext uri="{FF2B5EF4-FFF2-40B4-BE49-F238E27FC236}">
                <a16:creationId xmlns:a16="http://schemas.microsoft.com/office/drawing/2014/main" id="{C4DD09AF-1877-1F1F-8886-55CF27AE55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21842" y="1828800"/>
            <a:ext cx="5603037" cy="3326552"/>
          </a:xfrm>
        </p:spPr>
        <p:txBody>
          <a:bodyPr/>
          <a:lstStyle/>
          <a:p>
            <a:pPr marL="12700">
              <a:lnSpc>
                <a:spcPct val="100000"/>
              </a:lnSpc>
              <a:spcBef>
                <a:spcPts val="420"/>
              </a:spcBef>
            </a:pPr>
            <a:r>
              <a:rPr lang="lt-LT" spc="3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Tikslas:</a:t>
            </a:r>
            <a:endParaRPr lang="lt-LT" sz="2400" b="1" spc="30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>
              <a:lnSpc>
                <a:spcPct val="100000"/>
              </a:lnSpc>
              <a:spcBef>
                <a:spcPts val="420"/>
              </a:spcBef>
            </a:pPr>
            <a:r>
              <a:rPr lang="lt-LT" sz="2400" b="1" spc="3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Ugdyti</a:t>
            </a:r>
            <a:r>
              <a:rPr lang="lt-LT" sz="2400" b="1" spc="-18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t-LT" sz="2400" b="1" spc="2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progimnazijos</a:t>
            </a:r>
            <a:r>
              <a:rPr lang="lt-LT" sz="2400" b="1" spc="-17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t-LT" sz="2400" b="1" spc="7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mokinių</a:t>
            </a:r>
            <a:r>
              <a:rPr lang="lt-LT" sz="2400" b="1" spc="-175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t-LT" sz="2400" b="1" spc="5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žinias</a:t>
            </a:r>
            <a:endParaRPr lang="lt-LT" sz="2400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>
              <a:lnSpc>
                <a:spcPct val="100000"/>
              </a:lnSpc>
              <a:spcBef>
                <a:spcPts val="325"/>
              </a:spcBef>
            </a:pPr>
            <a:r>
              <a:rPr lang="lt-LT" sz="2400" b="1" spc="45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apie</a:t>
            </a:r>
            <a:r>
              <a:rPr lang="lt-LT" sz="2400" b="1" spc="-18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t-LT" sz="2400" b="1" spc="4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rūšiavimą</a:t>
            </a:r>
            <a:r>
              <a:rPr lang="lt-LT" sz="2400" b="1" spc="-185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t-LT" sz="2400" b="1" spc="6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bei</a:t>
            </a:r>
            <a:r>
              <a:rPr lang="lt-LT" sz="2400" b="1" spc="-165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t-LT" sz="2400" b="1" spc="55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poreikį</a:t>
            </a:r>
            <a:r>
              <a:rPr lang="lt-LT" sz="2400" b="1" spc="-175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t-LT" sz="2400" b="1" spc="55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rūšiuoti.</a:t>
            </a:r>
            <a:endParaRPr lang="lt-LT" sz="2400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>
              <a:lnSpc>
                <a:spcPct val="100000"/>
              </a:lnSpc>
              <a:spcBef>
                <a:spcPts val="1320"/>
              </a:spcBef>
            </a:pPr>
            <a:r>
              <a:rPr lang="lt-LT" sz="2400" b="0" spc="25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Progimnazijoje </a:t>
            </a:r>
            <a:r>
              <a:rPr lang="lt-LT" sz="2400" b="0" spc="85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atlikome</a:t>
            </a:r>
            <a:r>
              <a:rPr lang="lt-LT" sz="2400" b="0" spc="-395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t-LT" sz="2400" b="0" spc="-5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apklausą</a:t>
            </a:r>
            <a:endParaRPr lang="lt-LT" sz="24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>
              <a:lnSpc>
                <a:spcPct val="100000"/>
              </a:lnSpc>
              <a:spcBef>
                <a:spcPts val="325"/>
              </a:spcBef>
            </a:pPr>
            <a:r>
              <a:rPr lang="lt-LT" sz="2400" b="0" spc="-9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„ATLIEKŲ </a:t>
            </a:r>
            <a:r>
              <a:rPr lang="lt-LT" sz="2400" b="0" spc="-45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RŪŠIAVIMAS“.</a:t>
            </a:r>
            <a:r>
              <a:rPr lang="lt-LT" sz="2400" b="0" spc="12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t-LT" sz="2400" b="0" spc="1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Dalyvavo</a:t>
            </a:r>
            <a:endParaRPr lang="lt-LT" sz="24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>
              <a:lnSpc>
                <a:spcPct val="100000"/>
              </a:lnSpc>
              <a:spcBef>
                <a:spcPts val="325"/>
              </a:spcBef>
            </a:pPr>
            <a:r>
              <a:rPr lang="lt-LT" sz="2400" b="0" u="sng" spc="-55" dirty="0">
                <a:solidFill>
                  <a:srgbClr val="333333"/>
                </a:solidFill>
                <a:uFill>
                  <a:solidFill>
                    <a:srgbClr val="333333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285</a:t>
            </a:r>
            <a:r>
              <a:rPr lang="lt-LT" sz="2400" b="0" spc="-55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t-LT" sz="2400" b="0" spc="25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progimnazijos</a:t>
            </a:r>
            <a:r>
              <a:rPr lang="lt-LT" sz="2400" b="0" spc="-275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t-LT" sz="2400" b="0" spc="9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mokiniai.</a:t>
            </a:r>
            <a:endParaRPr lang="lt-LT" sz="24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>
              <a:lnSpc>
                <a:spcPct val="100000"/>
              </a:lnSpc>
              <a:spcBef>
                <a:spcPts val="325"/>
              </a:spcBef>
            </a:pPr>
            <a:r>
              <a:rPr lang="lt-LT" sz="2400" b="0" spc="95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Mokiniai</a:t>
            </a:r>
            <a:r>
              <a:rPr lang="lt-LT" sz="2400" b="0" spc="-18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t-LT" sz="2400" b="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atsakė</a:t>
            </a:r>
            <a:r>
              <a:rPr lang="lt-LT" sz="2400" b="0" spc="-17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t-LT" sz="2400" b="0" spc="215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į</a:t>
            </a:r>
            <a:r>
              <a:rPr lang="lt-LT" sz="2400" b="0" spc="-15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t-LT" sz="2400" b="0" spc="-15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24</a:t>
            </a:r>
            <a:r>
              <a:rPr lang="lt-LT" sz="2400" b="0" spc="-145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t-LT" sz="2400" b="0" spc="25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klausimus.</a:t>
            </a:r>
            <a:endParaRPr lang="lt-LT" sz="24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lt-LT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6EB694F-6C05-3BB9-A045-9A835FA7A265}"/>
              </a:ext>
            </a:extLst>
          </p:cNvPr>
          <p:cNvSpPr txBox="1"/>
          <p:nvPr/>
        </p:nvSpPr>
        <p:spPr>
          <a:xfrm>
            <a:off x="7239000" y="1089804"/>
            <a:ext cx="4495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t-LT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 mokykloje esate kalbėję apie rūšiavimo svarbą?</a:t>
            </a:r>
          </a:p>
        </p:txBody>
      </p:sp>
      <p:pic>
        <p:nvPicPr>
          <p:cNvPr id="5" name="Paveikslėlis 4">
            <a:extLst>
              <a:ext uri="{FF2B5EF4-FFF2-40B4-BE49-F238E27FC236}">
                <a16:creationId xmlns:a16="http://schemas.microsoft.com/office/drawing/2014/main" id="{77CD30D4-EBB9-58E6-A188-8AFAFF387D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49355" y="2057400"/>
            <a:ext cx="4675090" cy="106992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3E7B8B5-F2B8-953C-DD10-C8FC7645FBB3}"/>
              </a:ext>
            </a:extLst>
          </p:cNvPr>
          <p:cNvSpPr txBox="1"/>
          <p:nvPr/>
        </p:nvSpPr>
        <p:spPr>
          <a:xfrm>
            <a:off x="7235692" y="3639471"/>
            <a:ext cx="449910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t-LT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 tu mokykloje rūšiuoji atliekas?</a:t>
            </a:r>
          </a:p>
        </p:txBody>
      </p:sp>
      <p:pic>
        <p:nvPicPr>
          <p:cNvPr id="7" name="Paveikslėlis 6">
            <a:extLst>
              <a:ext uri="{FF2B5EF4-FFF2-40B4-BE49-F238E27FC236}">
                <a16:creationId xmlns:a16="http://schemas.microsoft.com/office/drawing/2014/main" id="{21A6B41E-8912-4B9B-AEEC-FE5AAAECE5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54272" y="4343400"/>
            <a:ext cx="4675089" cy="12030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844814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o vietos rezervavimo ženklas 2">
            <a:extLst>
              <a:ext uri="{FF2B5EF4-FFF2-40B4-BE49-F238E27FC236}">
                <a16:creationId xmlns:a16="http://schemas.microsoft.com/office/drawing/2014/main" id="{B60FAC29-AEB9-A7D5-4DCA-74AF61EEF9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81000" y="685800"/>
            <a:ext cx="5562600" cy="738664"/>
          </a:xfrm>
        </p:spPr>
        <p:txBody>
          <a:bodyPr/>
          <a:lstStyle/>
          <a:p>
            <a:r>
              <a:rPr lang="lt-LT" dirty="0"/>
              <a:t>Ar žinote, kaip teisingai rūšiuoti atliekas?</a:t>
            </a:r>
            <a:endParaRPr lang="en-US" dirty="0"/>
          </a:p>
        </p:txBody>
      </p:sp>
      <p:pic>
        <p:nvPicPr>
          <p:cNvPr id="4" name="Paveikslėlis 3">
            <a:extLst>
              <a:ext uri="{FF2B5EF4-FFF2-40B4-BE49-F238E27FC236}">
                <a16:creationId xmlns:a16="http://schemas.microsoft.com/office/drawing/2014/main" id="{00DF1617-791A-32A9-1530-22976EC423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1219200"/>
            <a:ext cx="4724400" cy="99496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0794C29-CF7D-6E36-487C-2ADAD255B4F2}"/>
              </a:ext>
            </a:extLst>
          </p:cNvPr>
          <p:cNvSpPr txBox="1"/>
          <p:nvPr/>
        </p:nvSpPr>
        <p:spPr>
          <a:xfrm>
            <a:off x="6629399" y="639633"/>
            <a:ext cx="5410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t-LT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Į kurį konteinerį mestumėte panaudotą popierinę servetėlę?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aveikslėlis 5">
            <a:extLst>
              <a:ext uri="{FF2B5EF4-FFF2-40B4-BE49-F238E27FC236}">
                <a16:creationId xmlns:a16="http://schemas.microsoft.com/office/drawing/2014/main" id="{69E46CE7-6AA6-098C-DDB5-FC766CA29A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29399" y="1478284"/>
            <a:ext cx="4710834" cy="118871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AD564DC-C673-C007-6DCB-8557E13891FE}"/>
              </a:ext>
            </a:extLst>
          </p:cNvPr>
          <p:cNvSpPr txBox="1"/>
          <p:nvPr/>
        </p:nvSpPr>
        <p:spPr>
          <a:xfrm>
            <a:off x="381000" y="2667000"/>
            <a:ext cx="5715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t-LT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Į kurį konteinerį mestumėte tuščią traškučių pakelį?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object 32">
            <a:extLst>
              <a:ext uri="{FF2B5EF4-FFF2-40B4-BE49-F238E27FC236}">
                <a16:creationId xmlns:a16="http://schemas.microsoft.com/office/drawing/2014/main" id="{456E9A6F-B73B-D79D-0620-E124A31AC412}"/>
              </a:ext>
            </a:extLst>
          </p:cNvPr>
          <p:cNvSpPr/>
          <p:nvPr/>
        </p:nvSpPr>
        <p:spPr>
          <a:xfrm>
            <a:off x="685800" y="3950831"/>
            <a:ext cx="4747491" cy="146854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FC9EB40-A0CA-E688-36F9-B59E83766728}"/>
              </a:ext>
            </a:extLst>
          </p:cNvPr>
          <p:cNvSpPr txBox="1"/>
          <p:nvPr/>
        </p:nvSpPr>
        <p:spPr>
          <a:xfrm>
            <a:off x="6629399" y="3048000"/>
            <a:ext cx="533400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t-LT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Į kurį konteinerį mestumėte tuščia gėrimų skardinę?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Paveikslėlis 9">
            <a:extLst>
              <a:ext uri="{FF2B5EF4-FFF2-40B4-BE49-F238E27FC236}">
                <a16:creationId xmlns:a16="http://schemas.microsoft.com/office/drawing/2014/main" id="{B55F4A88-0D80-02AB-B622-2A2892B11F5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33880" y="4038601"/>
            <a:ext cx="4680872" cy="1377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486310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27E971F8-E1FB-E375-5996-AEC75F89C0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1842" y="745947"/>
            <a:ext cx="3597758" cy="984885"/>
          </a:xfrm>
        </p:spPr>
        <p:txBody>
          <a:bodyPr/>
          <a:lstStyle/>
          <a:p>
            <a:r>
              <a:rPr lang="lt-LT" sz="3200" dirty="0"/>
              <a:t>Apklausos</a:t>
            </a:r>
            <a:r>
              <a:rPr lang="lt-LT" dirty="0"/>
              <a:t> </a:t>
            </a:r>
            <a:r>
              <a:rPr lang="lt-LT" sz="3200" dirty="0"/>
              <a:t>išvados</a:t>
            </a:r>
            <a:endParaRPr lang="lt-LT" dirty="0"/>
          </a:p>
        </p:txBody>
      </p:sp>
      <p:sp>
        <p:nvSpPr>
          <p:cNvPr id="3" name="Teksto vietos rezervavimo ženklas 2">
            <a:extLst>
              <a:ext uri="{FF2B5EF4-FFF2-40B4-BE49-F238E27FC236}">
                <a16:creationId xmlns:a16="http://schemas.microsoft.com/office/drawing/2014/main" id="{92DDDE57-9197-BC51-1DCC-596866BCC0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07094" y="1447800"/>
            <a:ext cx="5593706" cy="4062651"/>
          </a:xfrm>
        </p:spPr>
        <p:txBody>
          <a:bodyPr/>
          <a:lstStyle/>
          <a:p>
            <a:r>
              <a:rPr lang="lt-LT" b="0" spc="-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Apklausos</a:t>
            </a:r>
            <a:r>
              <a:rPr lang="lt-LT" b="0" spc="-15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t-LT" b="0" spc="65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rezultatai</a:t>
            </a:r>
            <a:r>
              <a:rPr lang="lt-LT" b="0" spc="-15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t-LT" b="0" spc="6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aptarti</a:t>
            </a:r>
            <a:r>
              <a:rPr lang="lt-LT" b="0" spc="-1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t-LT" b="0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visose</a:t>
            </a:r>
            <a:r>
              <a:rPr lang="lt-LT" b="0" spc="-15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t-LT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klasėse.</a:t>
            </a:r>
            <a:r>
              <a:rPr lang="lt-LT" b="0" spc="-14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t-LT" b="0" spc="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Progimnazijoje</a:t>
            </a:r>
            <a:r>
              <a:rPr lang="lt-LT" b="0" spc="19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t-LT" b="0"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</a:t>
            </a:r>
            <a:r>
              <a:rPr lang="lt-LT" b="0" spc="-1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t-LT" b="0" spc="6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visi</a:t>
            </a:r>
            <a:r>
              <a:rPr lang="lt-LT" b="0" spc="-14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t-LT" b="0" spc="8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mokiniai  </a:t>
            </a:r>
            <a:r>
              <a:rPr lang="lt-LT" b="0" spc="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žino,</a:t>
            </a:r>
            <a:r>
              <a:rPr lang="lt-LT" b="0" spc="-15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t-LT" b="0" spc="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kaip</a:t>
            </a:r>
            <a:r>
              <a:rPr lang="lt-LT" b="0" spc="-1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t-LT" b="0" spc="75" dirty="0">
                <a:latin typeface="Times New Roman" panose="02020603050405020304" pitchFamily="18" charset="0"/>
                <a:cs typeface="Times New Roman" panose="02020603050405020304" pitchFamily="18" charset="0"/>
              </a:rPr>
              <a:t>tinkamai</a:t>
            </a:r>
            <a:r>
              <a:rPr lang="lt-LT" b="0" spc="-16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t-LT" b="0" spc="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rūšiuoti,</a:t>
            </a:r>
            <a:r>
              <a:rPr lang="lt-LT" b="0" spc="-15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t-LT" b="0" spc="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kokia</a:t>
            </a:r>
            <a:r>
              <a:rPr lang="lt-LT" b="0" spc="-1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t-LT" b="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yra</a:t>
            </a:r>
            <a:r>
              <a:rPr lang="lt-LT" b="0" spc="-1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t-LT" b="0" spc="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rūšiavimo</a:t>
            </a:r>
            <a:r>
              <a:rPr lang="lt-LT" b="0" spc="-1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t-LT" b="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svarba,</a:t>
            </a:r>
            <a:r>
              <a:rPr lang="lt-LT" b="0" spc="18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t-LT" b="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per</a:t>
            </a:r>
            <a:r>
              <a:rPr lang="lt-LT" b="0" spc="-15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t-LT" b="0" spc="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kiek</a:t>
            </a:r>
            <a:r>
              <a:rPr lang="lt-LT" b="0" spc="-1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t-LT" b="0" spc="7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laiko</a:t>
            </a:r>
            <a:r>
              <a:rPr lang="lt-LT" b="0" spc="-1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t-LT" b="0" spc="-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suyra  </a:t>
            </a:r>
            <a:r>
              <a:rPr lang="lt-LT" b="0" spc="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atliekos. </a:t>
            </a:r>
            <a:r>
              <a:rPr lang="lt-LT" b="0" spc="45" dirty="0">
                <a:latin typeface="Times New Roman" panose="02020603050405020304" pitchFamily="18" charset="0"/>
                <a:cs typeface="Times New Roman" panose="02020603050405020304" pitchFamily="18" charset="0"/>
              </a:rPr>
              <a:t>Atsižvelgiant </a:t>
            </a:r>
            <a:r>
              <a:rPr lang="lt-LT" b="0" spc="190" dirty="0">
                <a:latin typeface="Times New Roman" panose="02020603050405020304" pitchFamily="18" charset="0"/>
                <a:cs typeface="Times New Roman" panose="02020603050405020304" pitchFamily="18" charset="0"/>
              </a:rPr>
              <a:t>į </a:t>
            </a:r>
            <a:r>
              <a:rPr lang="lt-LT" b="0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apklausos </a:t>
            </a:r>
            <a:r>
              <a:rPr lang="lt-LT" b="0" spc="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rezultatus </a:t>
            </a:r>
            <a:r>
              <a:rPr lang="lt-LT" b="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visose </a:t>
            </a:r>
            <a:r>
              <a:rPr lang="lt-LT" b="0" spc="1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4-8 </a:t>
            </a:r>
            <a:r>
              <a:rPr lang="lt-LT" b="0"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klasėse(24)  </a:t>
            </a:r>
            <a:r>
              <a:rPr lang="lt-LT" b="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Gamtosauginės</a:t>
            </a:r>
            <a:r>
              <a:rPr lang="lt-LT" b="0" spc="-1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t-LT" b="0"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mokyklos</a:t>
            </a:r>
            <a:r>
              <a:rPr lang="lt-LT" b="0" spc="-14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t-LT" b="0" spc="65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komiteto</a:t>
            </a:r>
            <a:r>
              <a:rPr lang="lt-LT" b="0" spc="-16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t-LT" b="0" spc="65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nariai</a:t>
            </a:r>
            <a:r>
              <a:rPr lang="lt-LT" b="0" spc="-15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t-LT" b="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pravedė</a:t>
            </a:r>
            <a:r>
              <a:rPr lang="lt-LT" b="0" spc="-14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t-LT" b="0" spc="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lt-LT" b="0" spc="3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Kahoot</a:t>
            </a:r>
            <a:r>
              <a:rPr lang="lt-LT" b="0" spc="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r>
              <a:rPr lang="lt-LT" b="0" spc="-15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t-LT" b="0" spc="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viktorinas</a:t>
            </a:r>
            <a:r>
              <a:rPr lang="lt-LT" b="0" spc="-1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t-LT" b="0" spc="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apie  rūšiavimą, </a:t>
            </a:r>
            <a:r>
              <a:rPr lang="lt-LT" b="0" spc="8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klimato </a:t>
            </a:r>
            <a:r>
              <a:rPr lang="lt-LT" b="0" spc="7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kaitą. </a:t>
            </a:r>
            <a:r>
              <a:rPr lang="lt-LT" b="0" spc="85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Mokiniai </a:t>
            </a:r>
            <a:r>
              <a:rPr lang="lt-LT" b="0" spc="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skatinami </a:t>
            </a:r>
            <a:r>
              <a:rPr lang="lt-LT" b="0" spc="45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dalyvauti </a:t>
            </a:r>
            <a:r>
              <a:rPr lang="lt-LT" b="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Gamtosauginės  </a:t>
            </a:r>
            <a:r>
              <a:rPr lang="lt-LT" b="0"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mokykl</a:t>
            </a:r>
            <a:r>
              <a:rPr lang="lt-LT" b="0" strike="sngStrike"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lt-LT" b="0" strike="noStrike"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lt-LT" b="0" strike="noStrike" spc="-16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t-LT" b="0" strike="noStrike" spc="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veiklose.</a:t>
            </a:r>
          </a:p>
          <a:p>
            <a:endParaRPr lang="lt-LT" dirty="0"/>
          </a:p>
        </p:txBody>
      </p:sp>
      <p:pic>
        <p:nvPicPr>
          <p:cNvPr id="4" name="Paveikslėlis 3">
            <a:extLst>
              <a:ext uri="{FF2B5EF4-FFF2-40B4-BE49-F238E27FC236}">
                <a16:creationId xmlns:a16="http://schemas.microsoft.com/office/drawing/2014/main" id="{8D4593D2-EFE6-F445-31EF-C7A9911F8F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72748" y="1524000"/>
            <a:ext cx="5319252" cy="42800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27707269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2B034893-701E-F4DC-CE15-346E974DAC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1841" y="745947"/>
            <a:ext cx="5176571" cy="492443"/>
          </a:xfrm>
        </p:spPr>
        <p:txBody>
          <a:bodyPr/>
          <a:lstStyle/>
          <a:p>
            <a:r>
              <a:rPr lang="lt-LT" sz="3200" dirty="0"/>
              <a:t>Plakatai</a:t>
            </a:r>
            <a:r>
              <a:rPr lang="lt-LT" dirty="0"/>
              <a:t> </a:t>
            </a:r>
            <a:r>
              <a:rPr lang="lt-LT" sz="3200" dirty="0"/>
              <a:t>skatinantys rūšiuoti</a:t>
            </a:r>
            <a:r>
              <a:rPr lang="en-US" sz="3200" dirty="0"/>
              <a:t>!</a:t>
            </a:r>
            <a:endParaRPr lang="lt-LT" dirty="0"/>
          </a:p>
        </p:txBody>
      </p:sp>
      <p:sp>
        <p:nvSpPr>
          <p:cNvPr id="3" name="Teksto vietos rezervavimo ženklas 2">
            <a:extLst>
              <a:ext uri="{FF2B5EF4-FFF2-40B4-BE49-F238E27FC236}">
                <a16:creationId xmlns:a16="http://schemas.microsoft.com/office/drawing/2014/main" id="{6A6150FE-7A7C-2477-89BF-1C847392075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21841" y="2008416"/>
            <a:ext cx="5381092" cy="1477328"/>
          </a:xfrm>
        </p:spPr>
        <p:txBody>
          <a:bodyPr/>
          <a:lstStyle/>
          <a:p>
            <a:r>
              <a:rPr lang="lt-LT" b="0" dirty="0"/>
              <a:t>Gamtosauginio komiteto nariai sukūrė plakatus skatinančius rūšiuoti ir juos iškabino mokyklos koridoriuose ir stenduose.</a:t>
            </a:r>
          </a:p>
        </p:txBody>
      </p:sp>
      <p:pic>
        <p:nvPicPr>
          <p:cNvPr id="4" name="Paveikslėlis 3">
            <a:extLst>
              <a:ext uri="{FF2B5EF4-FFF2-40B4-BE49-F238E27FC236}">
                <a16:creationId xmlns:a16="http://schemas.microsoft.com/office/drawing/2014/main" id="{B6C7A3C4-B702-370A-39D6-6E74B676C9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21598" y="688523"/>
            <a:ext cx="2335691" cy="2639784"/>
          </a:xfrm>
          <a:prstGeom prst="rect">
            <a:avLst/>
          </a:prstGeom>
        </p:spPr>
      </p:pic>
      <p:pic>
        <p:nvPicPr>
          <p:cNvPr id="5" name="Paveikslėlis 4">
            <a:extLst>
              <a:ext uri="{FF2B5EF4-FFF2-40B4-BE49-F238E27FC236}">
                <a16:creationId xmlns:a16="http://schemas.microsoft.com/office/drawing/2014/main" id="{5BD10F5E-5E5D-C8D0-250D-BC3A5C1F69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75954" y="1066800"/>
            <a:ext cx="2226159" cy="3265503"/>
          </a:xfrm>
          <a:prstGeom prst="rect">
            <a:avLst/>
          </a:prstGeom>
        </p:spPr>
      </p:pic>
      <p:pic>
        <p:nvPicPr>
          <p:cNvPr id="6" name="Paveikslėlis 5">
            <a:extLst>
              <a:ext uri="{FF2B5EF4-FFF2-40B4-BE49-F238E27FC236}">
                <a16:creationId xmlns:a16="http://schemas.microsoft.com/office/drawing/2014/main" id="{A39F4B8E-C338-23D9-990B-0ACDD09CF5D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21598" y="3529694"/>
            <a:ext cx="2350192" cy="31335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920649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76345E87-C065-436A-4D45-C3C9DB1B6E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459483"/>
            <a:ext cx="8382000" cy="1477328"/>
          </a:xfrm>
        </p:spPr>
        <p:txBody>
          <a:bodyPr/>
          <a:lstStyle/>
          <a:p>
            <a:r>
              <a:rPr lang="en-US" sz="3200" dirty="0" err="1"/>
              <a:t>Mokyklos</a:t>
            </a:r>
            <a:r>
              <a:rPr lang="en-US" sz="3200" dirty="0"/>
              <a:t> </a:t>
            </a:r>
            <a:r>
              <a:rPr lang="en-US" sz="3200" dirty="0" err="1"/>
              <a:t>koridorius</a:t>
            </a:r>
            <a:r>
              <a:rPr lang="en-US" sz="3200" dirty="0"/>
              <a:t>, </a:t>
            </a:r>
            <a:r>
              <a:rPr lang="en-US" sz="3200" dirty="0" err="1"/>
              <a:t>kabinetus</a:t>
            </a:r>
            <a:r>
              <a:rPr lang="en-US" sz="3200" dirty="0"/>
              <a:t>, </a:t>
            </a:r>
            <a:r>
              <a:rPr lang="en-US" sz="3200" dirty="0" err="1"/>
              <a:t>stendus</a:t>
            </a:r>
            <a:r>
              <a:rPr lang="en-US" sz="3200" dirty="0"/>
              <a:t> </a:t>
            </a:r>
            <a:r>
              <a:rPr lang="en-US" sz="3200" dirty="0" err="1"/>
              <a:t>papuo</a:t>
            </a:r>
            <a:r>
              <a:rPr lang="lt-LT" sz="3200" dirty="0" err="1"/>
              <a:t>šemė</a:t>
            </a:r>
            <a:r>
              <a:rPr lang="lt-LT" sz="3200" dirty="0"/>
              <a:t> „Žaliosios Odisėjos“ atsiųstais plakatais.</a:t>
            </a:r>
          </a:p>
        </p:txBody>
      </p:sp>
      <p:pic>
        <p:nvPicPr>
          <p:cNvPr id="4" name="Paveikslėlis 3">
            <a:extLst>
              <a:ext uri="{FF2B5EF4-FFF2-40B4-BE49-F238E27FC236}">
                <a16:creationId xmlns:a16="http://schemas.microsoft.com/office/drawing/2014/main" id="{E8D241E0-83FA-4EA4-36DC-DD26F5075B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0601" y="2057484"/>
            <a:ext cx="3352800" cy="2208818"/>
          </a:xfrm>
          <a:prstGeom prst="rect">
            <a:avLst/>
          </a:prstGeom>
        </p:spPr>
      </p:pic>
      <p:pic>
        <p:nvPicPr>
          <p:cNvPr id="5" name="Paveikslėlis 4">
            <a:extLst>
              <a:ext uri="{FF2B5EF4-FFF2-40B4-BE49-F238E27FC236}">
                <a16:creationId xmlns:a16="http://schemas.microsoft.com/office/drawing/2014/main" id="{5F4E8176-B170-76F5-3320-8FF5AAB8ED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90095" y="2057484"/>
            <a:ext cx="2414186" cy="3549830"/>
          </a:xfrm>
          <a:prstGeom prst="rect">
            <a:avLst/>
          </a:prstGeom>
        </p:spPr>
      </p:pic>
      <p:pic>
        <p:nvPicPr>
          <p:cNvPr id="6" name="Paveikslėlis 5">
            <a:extLst>
              <a:ext uri="{FF2B5EF4-FFF2-40B4-BE49-F238E27FC236}">
                <a16:creationId xmlns:a16="http://schemas.microsoft.com/office/drawing/2014/main" id="{AC6671C8-3D13-03CC-D2A3-9E22D7E14F3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60807" y="2057484"/>
            <a:ext cx="2209800" cy="43109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27999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D8D85A49-041F-429B-690C-ED2850B34A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1842" y="745947"/>
            <a:ext cx="3673958" cy="738664"/>
          </a:xfrm>
        </p:spPr>
        <p:txBody>
          <a:bodyPr/>
          <a:lstStyle/>
          <a:p>
            <a:r>
              <a:rPr lang="lt-LT" dirty="0"/>
              <a:t>Kaišiadorių Vaclovo Giržado progimnazija</a:t>
            </a:r>
            <a:endParaRPr lang="en-US" dirty="0"/>
          </a:p>
        </p:txBody>
      </p:sp>
      <p:sp>
        <p:nvSpPr>
          <p:cNvPr id="3" name="Teksto vietos rezervavimo ženklas 2">
            <a:extLst>
              <a:ext uri="{FF2B5EF4-FFF2-40B4-BE49-F238E27FC236}">
                <a16:creationId xmlns:a16="http://schemas.microsoft.com/office/drawing/2014/main" id="{750D34D7-216F-1A5C-3450-BB989B77A5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21843" y="2097785"/>
            <a:ext cx="3965510" cy="2474215"/>
          </a:xfrm>
        </p:spPr>
        <p:txBody>
          <a:bodyPr/>
          <a:lstStyle/>
          <a:p>
            <a:r>
              <a:rPr lang="lt-LT" sz="2000" b="0" dirty="0"/>
              <a:t>Progimnazija šventė 45 metų sukaktį.</a:t>
            </a:r>
          </a:p>
          <a:p>
            <a:r>
              <a:rPr lang="lt-LT" sz="2000" b="0" dirty="0"/>
              <a:t>Mokosi 1020 mokinių: nuo priešmokyklinio ugdymo iki 8 klasės.</a:t>
            </a:r>
          </a:p>
          <a:p>
            <a:r>
              <a:rPr lang="lt-LT" sz="2000" b="0" dirty="0"/>
              <a:t>Šiais metais pasirašyta bendradarbiavimo sutartis su VDU.</a:t>
            </a:r>
          </a:p>
          <a:p>
            <a:r>
              <a:rPr lang="lt-LT" sz="2000" b="0" dirty="0"/>
              <a:t>Didžiuojamės aktyvia mokinių savivalda, gamtosaugine veikla.</a:t>
            </a:r>
          </a:p>
          <a:p>
            <a:endParaRPr lang="en-US" dirty="0"/>
          </a:p>
        </p:txBody>
      </p:sp>
      <p:pic>
        <p:nvPicPr>
          <p:cNvPr id="5" name="Paveikslėlis 4" descr="Paveikslėlis, kuriame yra apranga, asmuo, vidaus, vyras&#10;&#10;Automatiškai sugeneruotas aprašymas">
            <a:extLst>
              <a:ext uri="{FF2B5EF4-FFF2-40B4-BE49-F238E27FC236}">
                <a16:creationId xmlns:a16="http://schemas.microsoft.com/office/drawing/2014/main" id="{DF8987E0-959D-14BD-2FEB-CE9B6C943EA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3360" y="3860734"/>
            <a:ext cx="4687238" cy="2638915"/>
          </a:xfrm>
          <a:prstGeom prst="rect">
            <a:avLst/>
          </a:prstGeom>
        </p:spPr>
      </p:pic>
      <p:pic>
        <p:nvPicPr>
          <p:cNvPr id="7" name="Paveikslėlis 6" descr="Paveikslėlis, kuriame yra asmuo, apranga, lauko, avalynė&#10;&#10;Automatiškai sugeneruotas aprašymas">
            <a:extLst>
              <a:ext uri="{FF2B5EF4-FFF2-40B4-BE49-F238E27FC236}">
                <a16:creationId xmlns:a16="http://schemas.microsoft.com/office/drawing/2014/main" id="{E1BF009D-E44F-DC74-D1FC-BECF25ACDDD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7353" y="598038"/>
            <a:ext cx="4687238" cy="2999493"/>
          </a:xfrm>
          <a:prstGeom prst="rect">
            <a:avLst/>
          </a:prstGeom>
        </p:spPr>
      </p:pic>
      <p:pic>
        <p:nvPicPr>
          <p:cNvPr id="9" name="Paveikslėlis 8" descr="Paveikslėlis, kuriame yra apranga, asmuo, vidaus, auditorija">
            <a:extLst>
              <a:ext uri="{FF2B5EF4-FFF2-40B4-BE49-F238E27FC236}">
                <a16:creationId xmlns:a16="http://schemas.microsoft.com/office/drawing/2014/main" id="{806680E6-6C93-2521-B6E0-B7BF574A1E0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785" b="19490"/>
          <a:stretch/>
        </p:blipFill>
        <p:spPr>
          <a:xfrm>
            <a:off x="730501" y="4572000"/>
            <a:ext cx="6036474" cy="18938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100643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2C101DCF-ABCA-21CD-9E42-E00CF830C5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1842" y="745946"/>
            <a:ext cx="4588358" cy="615553"/>
          </a:xfrm>
        </p:spPr>
        <p:txBody>
          <a:bodyPr/>
          <a:lstStyle/>
          <a:p>
            <a:r>
              <a:rPr lang="en-US" sz="4000" dirty="0" err="1"/>
              <a:t>Skatiname</a:t>
            </a:r>
            <a:r>
              <a:rPr lang="en-US" sz="4000" dirty="0"/>
              <a:t> </a:t>
            </a:r>
            <a:r>
              <a:rPr lang="en-US" sz="4000" dirty="0" err="1"/>
              <a:t>taupyti</a:t>
            </a:r>
            <a:r>
              <a:rPr lang="en-US" sz="4000" dirty="0"/>
              <a:t>!</a:t>
            </a:r>
            <a:endParaRPr lang="lt-LT" sz="4000" dirty="0"/>
          </a:p>
        </p:txBody>
      </p:sp>
      <p:sp>
        <p:nvSpPr>
          <p:cNvPr id="3" name="Teksto vietos rezervavimo ženklas 2">
            <a:extLst>
              <a:ext uri="{FF2B5EF4-FFF2-40B4-BE49-F238E27FC236}">
                <a16:creationId xmlns:a16="http://schemas.microsoft.com/office/drawing/2014/main" id="{8C16E32D-2C8C-BB8A-9FDB-CD59B5F0E3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21842" y="1733013"/>
            <a:ext cx="5045558" cy="2215991"/>
          </a:xfrm>
        </p:spPr>
        <p:txBody>
          <a:bodyPr/>
          <a:lstStyle/>
          <a:p>
            <a:r>
              <a:rPr lang="en-US" b="0" dirty="0" err="1"/>
              <a:t>Gamtosauginio</a:t>
            </a:r>
            <a:r>
              <a:rPr lang="en-US" b="0" dirty="0"/>
              <a:t> </a:t>
            </a:r>
            <a:r>
              <a:rPr lang="en-US" b="0" dirty="0" err="1"/>
              <a:t>komiteto</a:t>
            </a:r>
            <a:r>
              <a:rPr lang="en-US" b="0" dirty="0"/>
              <a:t> </a:t>
            </a:r>
            <a:r>
              <a:rPr lang="en-US" b="0" dirty="0" err="1"/>
              <a:t>nariai</a:t>
            </a:r>
            <a:r>
              <a:rPr lang="en-US" b="0" dirty="0"/>
              <a:t> </a:t>
            </a:r>
            <a:r>
              <a:rPr lang="en-US" dirty="0" err="1">
                <a:solidFill>
                  <a:srgbClr val="00B050"/>
                </a:solidFill>
              </a:rPr>
              <a:t>suprojektavo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lipdukus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skatinan</a:t>
            </a:r>
            <a:r>
              <a:rPr lang="lt-LT" dirty="0" err="1">
                <a:solidFill>
                  <a:srgbClr val="00B050"/>
                </a:solidFill>
              </a:rPr>
              <a:t>čius</a:t>
            </a:r>
            <a:r>
              <a:rPr lang="lt-LT" dirty="0">
                <a:solidFill>
                  <a:srgbClr val="00B050"/>
                </a:solidFill>
              </a:rPr>
              <a:t> taupyti vandenį ir elektrą.</a:t>
            </a:r>
            <a:r>
              <a:rPr lang="lt-LT" b="0" dirty="0"/>
              <a:t> Elektrą </a:t>
            </a:r>
            <a:r>
              <a:rPr lang="en-US" b="0" dirty="0" err="1"/>
              <a:t>taupyti</a:t>
            </a:r>
            <a:r>
              <a:rPr lang="en-US" b="0" dirty="0"/>
              <a:t> </a:t>
            </a:r>
            <a:r>
              <a:rPr lang="lt-LT" b="0" dirty="0"/>
              <a:t>skatinančius lipdukus priklijavome prie elektros prietaisų, jungiklių</a:t>
            </a:r>
          </a:p>
        </p:txBody>
      </p:sp>
      <p:pic>
        <p:nvPicPr>
          <p:cNvPr id="4" name="Paveikslėlis 3">
            <a:extLst>
              <a:ext uri="{FF2B5EF4-FFF2-40B4-BE49-F238E27FC236}">
                <a16:creationId xmlns:a16="http://schemas.microsoft.com/office/drawing/2014/main" id="{AE0C53B0-7BB2-6CDF-F1E2-45D07CFEE4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0600" y="4016991"/>
            <a:ext cx="3886200" cy="2528888"/>
          </a:xfrm>
          <a:prstGeom prst="rect">
            <a:avLst/>
          </a:prstGeom>
        </p:spPr>
      </p:pic>
      <p:pic>
        <p:nvPicPr>
          <p:cNvPr id="5" name="Paveikslėlis 4">
            <a:extLst>
              <a:ext uri="{FF2B5EF4-FFF2-40B4-BE49-F238E27FC236}">
                <a16:creationId xmlns:a16="http://schemas.microsoft.com/office/drawing/2014/main" id="{BA560810-8678-EC48-B220-AF8676A3B0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8000" y="1981200"/>
            <a:ext cx="4026643" cy="4071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491055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0C0773C5-F228-A03B-FD77-047CCFD3B4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1842" y="745947"/>
            <a:ext cx="4131158" cy="1107996"/>
          </a:xfrm>
        </p:spPr>
        <p:txBody>
          <a:bodyPr/>
          <a:lstStyle/>
          <a:p>
            <a:r>
              <a:rPr lang="lt-LT" sz="3600" dirty="0"/>
              <a:t>Skatiname taupyti</a:t>
            </a:r>
            <a:r>
              <a:rPr lang="en-US" sz="3600" dirty="0"/>
              <a:t>!</a:t>
            </a:r>
            <a:endParaRPr lang="lt-LT" sz="3600" dirty="0"/>
          </a:p>
        </p:txBody>
      </p:sp>
      <p:sp>
        <p:nvSpPr>
          <p:cNvPr id="3" name="Teksto vietos rezervavimo ženklas 2">
            <a:extLst>
              <a:ext uri="{FF2B5EF4-FFF2-40B4-BE49-F238E27FC236}">
                <a16:creationId xmlns:a16="http://schemas.microsoft.com/office/drawing/2014/main" id="{0FEC596D-183C-A9BE-ADD9-0883098DC84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21842" y="2057400"/>
            <a:ext cx="4972050" cy="738664"/>
          </a:xfrm>
        </p:spPr>
        <p:txBody>
          <a:bodyPr/>
          <a:lstStyle/>
          <a:p>
            <a:r>
              <a:rPr lang="en-US" b="0" dirty="0"/>
              <a:t>Vanden</a:t>
            </a:r>
            <a:r>
              <a:rPr lang="lt-LT" b="0" dirty="0"/>
              <a:t>į taupyti skatinančius lipdukus klijavome prie kriauklių.</a:t>
            </a:r>
          </a:p>
        </p:txBody>
      </p:sp>
      <p:pic>
        <p:nvPicPr>
          <p:cNvPr id="4" name="Paveikslėlis 3">
            <a:extLst>
              <a:ext uri="{FF2B5EF4-FFF2-40B4-BE49-F238E27FC236}">
                <a16:creationId xmlns:a16="http://schemas.microsoft.com/office/drawing/2014/main" id="{CC0212DF-327F-C17E-A7DF-D3AD002535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1842" y="3276600"/>
            <a:ext cx="5220553" cy="2535412"/>
          </a:xfrm>
          <a:prstGeom prst="rect">
            <a:avLst/>
          </a:prstGeom>
        </p:spPr>
      </p:pic>
      <p:pic>
        <p:nvPicPr>
          <p:cNvPr id="5" name="Paveikslėlis 4">
            <a:extLst>
              <a:ext uri="{FF2B5EF4-FFF2-40B4-BE49-F238E27FC236}">
                <a16:creationId xmlns:a16="http://schemas.microsoft.com/office/drawing/2014/main" id="{18D6BC7C-2739-30AA-FC5C-8F4B519A71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43800" y="2045110"/>
            <a:ext cx="3059641" cy="37778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062948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087785" y="0"/>
            <a:ext cx="4409690" cy="658554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8DC4B6BC-99E1-971A-4A09-FCC235BCF3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3400" y="381000"/>
            <a:ext cx="3352800" cy="1103611"/>
          </a:xfrm>
        </p:spPr>
        <p:txBody>
          <a:bodyPr/>
          <a:lstStyle/>
          <a:p>
            <a:r>
              <a:rPr lang="lt-LT" dirty="0"/>
              <a:t>Gamtosauginė mokykla 11 metų – 11 žaliųjų vėliavų</a:t>
            </a:r>
            <a:endParaRPr lang="en-US" dirty="0"/>
          </a:p>
        </p:txBody>
      </p:sp>
      <p:sp>
        <p:nvSpPr>
          <p:cNvPr id="3" name="Teksto vietos rezervavimo ženklas 2">
            <a:extLst>
              <a:ext uri="{FF2B5EF4-FFF2-40B4-BE49-F238E27FC236}">
                <a16:creationId xmlns:a16="http://schemas.microsoft.com/office/drawing/2014/main" id="{AE975440-C166-3A9D-B955-E776364D6A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81000" y="1627408"/>
            <a:ext cx="3810000" cy="1420591"/>
          </a:xfrm>
        </p:spPr>
        <p:txBody>
          <a:bodyPr/>
          <a:lstStyle/>
          <a:p>
            <a:r>
              <a:rPr lang="lt-LT" dirty="0"/>
              <a:t>Vienintelė Kaišiadorių rajone gamtosauginė mokykla </a:t>
            </a:r>
            <a:r>
              <a:rPr lang="lt-LT" dirty="0">
                <a:sym typeface="Wingdings" panose="05000000000000000000" pitchFamily="2" charset="2"/>
              </a:rPr>
              <a:t></a:t>
            </a:r>
            <a:endParaRPr lang="en-US" dirty="0"/>
          </a:p>
        </p:txBody>
      </p:sp>
      <p:pic>
        <p:nvPicPr>
          <p:cNvPr id="5" name="Paveikslėlis 4">
            <a:extLst>
              <a:ext uri="{FF2B5EF4-FFF2-40B4-BE49-F238E27FC236}">
                <a16:creationId xmlns:a16="http://schemas.microsoft.com/office/drawing/2014/main" id="{4D84AA8B-2E4F-0310-7201-A40136E5144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329" t="24053" r="6672" b="21217"/>
          <a:stretch/>
        </p:blipFill>
        <p:spPr>
          <a:xfrm>
            <a:off x="4724400" y="3048001"/>
            <a:ext cx="7267688" cy="3429000"/>
          </a:xfrm>
          <a:prstGeom prst="rect">
            <a:avLst/>
          </a:prstGeom>
        </p:spPr>
      </p:pic>
      <p:pic>
        <p:nvPicPr>
          <p:cNvPr id="7" name="Paveikslėlis 6" descr="Paveikslėlis, kuriame yra apranga, asmuo, avalynė, vidaus">
            <a:extLst>
              <a:ext uri="{FF2B5EF4-FFF2-40B4-BE49-F238E27FC236}">
                <a16:creationId xmlns:a16="http://schemas.microsoft.com/office/drawing/2014/main" id="{78037A73-5303-6C5E-53E2-A3237E0B301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384" b="20340"/>
          <a:stretch/>
        </p:blipFill>
        <p:spPr>
          <a:xfrm>
            <a:off x="5596787" y="181527"/>
            <a:ext cx="6377010" cy="2739364"/>
          </a:xfrm>
          <a:prstGeom prst="rect">
            <a:avLst/>
          </a:prstGeom>
        </p:spPr>
      </p:pic>
      <p:pic>
        <p:nvPicPr>
          <p:cNvPr id="9" name="Paveikslėlis 8">
            <a:extLst>
              <a:ext uri="{FF2B5EF4-FFF2-40B4-BE49-F238E27FC236}">
                <a16:creationId xmlns:a16="http://schemas.microsoft.com/office/drawing/2014/main" id="{2B1D73BD-D025-9AD6-4B28-2AC7526587C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6317" t="7727" r="16031" b="6113"/>
          <a:stretch/>
        </p:blipFill>
        <p:spPr>
          <a:xfrm>
            <a:off x="199912" y="3780966"/>
            <a:ext cx="4467030" cy="2696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31785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E714DC2C-C2F4-E27F-3F6D-0308A4E663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5951" y="609600"/>
            <a:ext cx="2329649" cy="369332"/>
          </a:xfrm>
        </p:spPr>
        <p:txBody>
          <a:bodyPr/>
          <a:lstStyle/>
          <a:p>
            <a:r>
              <a:rPr lang="en-US" sz="24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Antrin</a:t>
            </a:r>
            <a:r>
              <a:rPr lang="lt-LT" sz="24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ė</a:t>
            </a:r>
            <a:r>
              <a:rPr lang="en-US" sz="24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 </a:t>
            </a:r>
            <a:r>
              <a:rPr lang="lt-LT" sz="24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ža</a:t>
            </a:r>
            <a:r>
              <a:rPr lang="en-US" sz="24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</a:t>
            </a:r>
            <a:r>
              <a:rPr lang="lt-LT" sz="24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24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vos</a:t>
            </a:r>
            <a:endParaRPr lang="en-US" sz="24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ksto vietos rezervavimo ženklas 2">
            <a:extLst>
              <a:ext uri="{FF2B5EF4-FFF2-40B4-BE49-F238E27FC236}">
                <a16:creationId xmlns:a16="http://schemas.microsoft.com/office/drawing/2014/main" id="{9EC6F8CC-6241-6D2E-2D81-66B8733F5FC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65951" y="1548872"/>
            <a:ext cx="4114800" cy="2769989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lt-LT" sz="2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Antrinių žaliavų panaudojimas</a:t>
            </a:r>
            <a:r>
              <a:rPr lang="lt-LT" sz="2000" spc="-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t-L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interjero  dekoracijai, įvairiems kūrybiniams darbeliams.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t-L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Iš antrinių žaliavų progimnazijos mokiniai pagamino </a:t>
            </a:r>
            <a:r>
              <a:rPr lang="lt-LT" sz="20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Camera‘s</a:t>
            </a:r>
            <a:r>
              <a:rPr lang="lt-LT" sz="20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t-LT" sz="20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Obscura‘s</a:t>
            </a:r>
            <a:r>
              <a:rPr lang="lt-LT" sz="20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lt-L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t-LT" sz="20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kūrybinių darbeliu </a:t>
            </a:r>
            <a:r>
              <a:rPr lang="lt-L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kurie buvo eksponuojami mokyklos fojė, </a:t>
            </a:r>
            <a:r>
              <a:rPr lang="lt-LT" sz="20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optinius žaislus </a:t>
            </a:r>
            <a:r>
              <a:rPr lang="lt-L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ir net </a:t>
            </a:r>
            <a:r>
              <a:rPr lang="lt-LT" sz="20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popierių</a:t>
            </a:r>
            <a:r>
              <a:rPr lang="lt-L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ant kurio tapė savo piešinius.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aveikslėlis 3">
            <a:extLst>
              <a:ext uri="{FF2B5EF4-FFF2-40B4-BE49-F238E27FC236}">
                <a16:creationId xmlns:a16="http://schemas.microsoft.com/office/drawing/2014/main" id="{EC64EA9B-7F41-1C46-C8EE-542C2EE0D0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88373" y="609600"/>
            <a:ext cx="2265623" cy="2044172"/>
          </a:xfrm>
          <a:prstGeom prst="rect">
            <a:avLst/>
          </a:prstGeom>
        </p:spPr>
      </p:pic>
      <p:pic>
        <p:nvPicPr>
          <p:cNvPr id="5" name="Paveikslėlis 4">
            <a:extLst>
              <a:ext uri="{FF2B5EF4-FFF2-40B4-BE49-F238E27FC236}">
                <a16:creationId xmlns:a16="http://schemas.microsoft.com/office/drawing/2014/main" id="{15458E68-3E31-EDCA-A4F1-923D290DA7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39200" y="609600"/>
            <a:ext cx="3094542" cy="2319542"/>
          </a:xfrm>
          <a:prstGeom prst="rect">
            <a:avLst/>
          </a:prstGeom>
        </p:spPr>
      </p:pic>
      <p:pic>
        <p:nvPicPr>
          <p:cNvPr id="6" name="Paveikslėlis 5">
            <a:extLst>
              <a:ext uri="{FF2B5EF4-FFF2-40B4-BE49-F238E27FC236}">
                <a16:creationId xmlns:a16="http://schemas.microsoft.com/office/drawing/2014/main" id="{BE7F7661-C9DA-B212-F38D-0AB8DB9FA1C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73577" y="2653772"/>
            <a:ext cx="2265623" cy="3398435"/>
          </a:xfrm>
          <a:prstGeom prst="rect">
            <a:avLst/>
          </a:prstGeom>
        </p:spPr>
      </p:pic>
      <p:pic>
        <p:nvPicPr>
          <p:cNvPr id="7" name="Paveikslėlis 6">
            <a:extLst>
              <a:ext uri="{FF2B5EF4-FFF2-40B4-BE49-F238E27FC236}">
                <a16:creationId xmlns:a16="http://schemas.microsoft.com/office/drawing/2014/main" id="{2C085C9A-0223-44C8-2508-FCBE6999443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55476" y="2929142"/>
            <a:ext cx="3094659" cy="3019637"/>
          </a:xfrm>
          <a:prstGeom prst="rect">
            <a:avLst/>
          </a:prstGeom>
        </p:spPr>
      </p:pic>
      <p:pic>
        <p:nvPicPr>
          <p:cNvPr id="8" name="Paveikslėlis 7">
            <a:extLst>
              <a:ext uri="{FF2B5EF4-FFF2-40B4-BE49-F238E27FC236}">
                <a16:creationId xmlns:a16="http://schemas.microsoft.com/office/drawing/2014/main" id="{8E123352-F262-AF3C-5952-D7BB19406BC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95600" y="4419600"/>
            <a:ext cx="3352800" cy="2217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18301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470730BE-EB32-F426-C615-EC11BD0607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7666" y="762000"/>
            <a:ext cx="6099334" cy="369332"/>
          </a:xfrm>
        </p:spPr>
        <p:txBody>
          <a:bodyPr/>
          <a:lstStyle/>
          <a:p>
            <a:r>
              <a:rPr lang="en-US" sz="24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</a:t>
            </a:r>
            <a:r>
              <a:rPr lang="lt-LT" sz="24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raktyvios</a:t>
            </a:r>
            <a:r>
              <a:rPr lang="en-US" sz="24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pamokos</a:t>
            </a:r>
            <a:r>
              <a:rPr lang="lt-LT" sz="24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US" sz="24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konferencijos</a:t>
            </a:r>
            <a:endParaRPr lang="en-US" sz="24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ksto vietos rezervavimo ženklas 2">
            <a:extLst>
              <a:ext uri="{FF2B5EF4-FFF2-40B4-BE49-F238E27FC236}">
                <a16:creationId xmlns:a16="http://schemas.microsoft.com/office/drawing/2014/main" id="{465E6D8A-6173-27F8-C1AC-A39A592F79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77666" y="1436132"/>
            <a:ext cx="5718334" cy="2769989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lt-LT" sz="1800" dirty="0">
                <a:latin typeface="Times New Roman"/>
                <a:cs typeface="Times New Roman"/>
              </a:rPr>
              <a:t>7d kla</a:t>
            </a:r>
            <a:r>
              <a:rPr lang="lt-LT" sz="1800" spc="-5" dirty="0">
                <a:latin typeface="Times New Roman"/>
                <a:cs typeface="Times New Roman"/>
              </a:rPr>
              <a:t>sė</a:t>
            </a:r>
            <a:r>
              <a:rPr lang="lt-LT" sz="1800" dirty="0">
                <a:latin typeface="Times New Roman"/>
                <a:cs typeface="Times New Roman"/>
              </a:rPr>
              <a:t>s</a:t>
            </a:r>
            <a:r>
              <a:rPr lang="lt-LT" sz="1800" spc="-5" dirty="0">
                <a:latin typeface="Times New Roman"/>
                <a:cs typeface="Times New Roman"/>
              </a:rPr>
              <a:t> </a:t>
            </a:r>
            <a:r>
              <a:rPr lang="lt-LT" sz="1800" spc="-25" dirty="0">
                <a:latin typeface="Times New Roman"/>
                <a:cs typeface="Times New Roman"/>
              </a:rPr>
              <a:t>m</a:t>
            </a:r>
            <a:r>
              <a:rPr lang="lt-LT" sz="1800" dirty="0">
                <a:latin typeface="Times New Roman"/>
                <a:cs typeface="Times New Roman"/>
              </a:rPr>
              <a:t>okin</a:t>
            </a:r>
            <a:r>
              <a:rPr lang="lt-LT" sz="1800" spc="5" dirty="0">
                <a:latin typeface="Times New Roman"/>
                <a:cs typeface="Times New Roman"/>
              </a:rPr>
              <a:t>i</a:t>
            </a:r>
            <a:r>
              <a:rPr lang="lt-LT" sz="1800" dirty="0">
                <a:latin typeface="Times New Roman"/>
                <a:cs typeface="Times New Roman"/>
              </a:rPr>
              <a:t>ai</a:t>
            </a:r>
            <a:r>
              <a:rPr lang="lt-LT" sz="1800" spc="-20" dirty="0">
                <a:latin typeface="Times New Roman"/>
                <a:cs typeface="Times New Roman"/>
              </a:rPr>
              <a:t> </a:t>
            </a:r>
            <a:r>
              <a:rPr lang="lt-LT" sz="1800" dirty="0">
                <a:latin typeface="Times New Roman"/>
                <a:cs typeface="Times New Roman"/>
              </a:rPr>
              <a:t>dalyv</a:t>
            </a:r>
            <a:r>
              <a:rPr lang="lt-LT" sz="1800" spc="5" dirty="0">
                <a:latin typeface="Times New Roman"/>
                <a:cs typeface="Times New Roman"/>
              </a:rPr>
              <a:t>a</a:t>
            </a:r>
            <a:r>
              <a:rPr lang="lt-LT" sz="1800" dirty="0">
                <a:latin typeface="Times New Roman"/>
                <a:cs typeface="Times New Roman"/>
              </a:rPr>
              <a:t>vo</a:t>
            </a:r>
            <a:r>
              <a:rPr lang="lt-LT" sz="1800" spc="-25" dirty="0">
                <a:latin typeface="Times New Roman"/>
                <a:cs typeface="Times New Roman"/>
              </a:rPr>
              <a:t> </a:t>
            </a:r>
            <a:r>
              <a:rPr lang="lt-LT" sz="1800" dirty="0">
                <a:latin typeface="Times New Roman"/>
                <a:cs typeface="Times New Roman"/>
              </a:rPr>
              <a:t>in</a:t>
            </a:r>
            <a:r>
              <a:rPr lang="lt-LT" sz="1800" spc="5" dirty="0">
                <a:latin typeface="Times New Roman"/>
                <a:cs typeface="Times New Roman"/>
              </a:rPr>
              <a:t>t</a:t>
            </a:r>
            <a:r>
              <a:rPr lang="lt-LT" sz="1800" dirty="0">
                <a:latin typeface="Times New Roman"/>
                <a:cs typeface="Times New Roman"/>
              </a:rPr>
              <a:t>er</a:t>
            </a:r>
            <a:r>
              <a:rPr lang="lt-LT" sz="1800" spc="5" dirty="0">
                <a:latin typeface="Times New Roman"/>
                <a:cs typeface="Times New Roman"/>
              </a:rPr>
              <a:t>a</a:t>
            </a:r>
            <a:r>
              <a:rPr lang="lt-LT" sz="1800" dirty="0">
                <a:latin typeface="Times New Roman"/>
                <a:cs typeface="Times New Roman"/>
              </a:rPr>
              <a:t>ktyvio</a:t>
            </a:r>
            <a:r>
              <a:rPr lang="lt-LT" sz="1800" spc="-10" dirty="0">
                <a:latin typeface="Times New Roman"/>
                <a:cs typeface="Times New Roman"/>
              </a:rPr>
              <a:t>j</a:t>
            </a:r>
            <a:r>
              <a:rPr lang="lt-LT" sz="1800" dirty="0">
                <a:latin typeface="Times New Roman"/>
                <a:cs typeface="Times New Roman"/>
              </a:rPr>
              <a:t>e</a:t>
            </a:r>
            <a:r>
              <a:rPr lang="lt-LT" sz="1800" spc="-35" dirty="0">
                <a:latin typeface="Times New Roman"/>
                <a:cs typeface="Times New Roman"/>
              </a:rPr>
              <a:t> </a:t>
            </a:r>
            <a:r>
              <a:rPr lang="lt-LT" sz="1800" dirty="0">
                <a:latin typeface="Times New Roman"/>
                <a:cs typeface="Times New Roman"/>
              </a:rPr>
              <a:t>pa</a:t>
            </a:r>
            <a:r>
              <a:rPr lang="lt-LT" sz="1800" spc="-20" dirty="0">
                <a:latin typeface="Times New Roman"/>
                <a:cs typeface="Times New Roman"/>
              </a:rPr>
              <a:t>m</a:t>
            </a:r>
            <a:r>
              <a:rPr lang="lt-LT" sz="1800" dirty="0">
                <a:latin typeface="Times New Roman"/>
                <a:cs typeface="Times New Roman"/>
              </a:rPr>
              <a:t>okoje, </a:t>
            </a:r>
            <a:r>
              <a:rPr lang="lt-LT" sz="1800" b="1" dirty="0">
                <a:solidFill>
                  <a:srgbClr val="00B050"/>
                </a:solidFill>
                <a:latin typeface="Times New Roman"/>
                <a:cs typeface="Times New Roman"/>
              </a:rPr>
              <a:t>kodėl didžioji </a:t>
            </a:r>
            <a:r>
              <a:rPr lang="lt-LT" sz="1800" b="1" spc="-5" dirty="0">
                <a:solidFill>
                  <a:srgbClr val="00B050"/>
                </a:solidFill>
                <a:latin typeface="Times New Roman"/>
                <a:cs typeface="Times New Roman"/>
              </a:rPr>
              <a:t>miegapelė </a:t>
            </a:r>
            <a:r>
              <a:rPr lang="lt-LT" sz="1800" b="1" dirty="0">
                <a:solidFill>
                  <a:srgbClr val="00B050"/>
                </a:solidFill>
                <a:latin typeface="Times New Roman"/>
                <a:cs typeface="Times New Roman"/>
              </a:rPr>
              <a:t>– negali </a:t>
            </a:r>
            <a:r>
              <a:rPr lang="lt-LT" sz="1800" b="1" spc="-5" dirty="0">
                <a:solidFill>
                  <a:srgbClr val="00B050"/>
                </a:solidFill>
                <a:latin typeface="Times New Roman"/>
                <a:cs typeface="Times New Roman"/>
              </a:rPr>
              <a:t>užmigti?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t-LT" dirty="0">
                <a:latin typeface="Times New Roman"/>
                <a:cs typeface="Times New Roman"/>
              </a:rPr>
              <a:t>6 klasių mokiniai </a:t>
            </a:r>
            <a:r>
              <a:rPr lang="lt-LT" b="0" spc="5" dirty="0">
                <a:latin typeface="Times New Roman"/>
                <a:cs typeface="Times New Roman"/>
              </a:rPr>
              <a:t>geografijos  </a:t>
            </a:r>
            <a:r>
              <a:rPr lang="lt-LT" b="0" dirty="0">
                <a:latin typeface="Times New Roman"/>
                <a:cs typeface="Times New Roman"/>
              </a:rPr>
              <a:t>pamokose rinkdami </a:t>
            </a:r>
            <a:r>
              <a:rPr lang="lt-LT" b="0" spc="5" dirty="0">
                <a:latin typeface="Times New Roman"/>
                <a:cs typeface="Times New Roman"/>
              </a:rPr>
              <a:t>šiukšles  progimnazijos teritorijoje nustatė, kaip  keliauja pakuotės </a:t>
            </a:r>
            <a:r>
              <a:rPr lang="lt-LT" b="0" dirty="0">
                <a:latin typeface="Times New Roman"/>
                <a:cs typeface="Times New Roman"/>
              </a:rPr>
              <a:t>po </a:t>
            </a:r>
            <a:r>
              <a:rPr lang="lt-LT" b="0" spc="5" dirty="0">
                <a:latin typeface="Times New Roman"/>
                <a:cs typeface="Times New Roman"/>
              </a:rPr>
              <a:t>Pasaulį, jas rūšiavo, diskutavo.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t-LT" b="0" spc="5" dirty="0">
                <a:latin typeface="Times New Roman"/>
                <a:cs typeface="Times New Roman"/>
              </a:rPr>
              <a:t>Taip pat neatsilieka ir pradinių klasių mokytojai su mokiniais jie dalyvavo </a:t>
            </a:r>
            <a:r>
              <a:rPr lang="en-US" sz="1800" b="1" dirty="0">
                <a:solidFill>
                  <a:srgbClr val="00B050"/>
                </a:solidFill>
                <a:latin typeface="Times New Roman"/>
                <a:cs typeface="Times New Roman"/>
              </a:rPr>
              <a:t>„</a:t>
            </a:r>
            <a:r>
              <a:rPr lang="en-US" sz="1800" b="1" dirty="0" err="1">
                <a:solidFill>
                  <a:srgbClr val="00B050"/>
                </a:solidFill>
                <a:latin typeface="Times New Roman"/>
                <a:cs typeface="Times New Roman"/>
              </a:rPr>
              <a:t>Atrask</a:t>
            </a:r>
            <a:r>
              <a:rPr lang="en-US" sz="1800" b="1" dirty="0">
                <a:solidFill>
                  <a:srgbClr val="00B050"/>
                </a:solidFill>
                <a:latin typeface="Times New Roman"/>
                <a:cs typeface="Times New Roman"/>
              </a:rPr>
              <a:t>, </a:t>
            </a:r>
            <a:r>
              <a:rPr lang="en-US" sz="1800" b="1" spc="-5" dirty="0" err="1">
                <a:solidFill>
                  <a:srgbClr val="00B050"/>
                </a:solidFill>
                <a:latin typeface="Times New Roman"/>
                <a:cs typeface="Times New Roman"/>
              </a:rPr>
              <a:t>pažink</a:t>
            </a:r>
            <a:r>
              <a:rPr lang="en-US" sz="1800" b="1" spc="-5" dirty="0">
                <a:solidFill>
                  <a:srgbClr val="00B050"/>
                </a:solidFill>
                <a:latin typeface="Times New Roman"/>
                <a:cs typeface="Times New Roman"/>
              </a:rPr>
              <a:t>, </a:t>
            </a:r>
            <a:r>
              <a:rPr lang="en-US" sz="1800" b="1" dirty="0" err="1">
                <a:solidFill>
                  <a:srgbClr val="00B050"/>
                </a:solidFill>
                <a:latin typeface="Times New Roman"/>
                <a:cs typeface="Times New Roman"/>
              </a:rPr>
              <a:t>mąstyk</a:t>
            </a:r>
            <a:r>
              <a:rPr lang="en-US" sz="1800" b="1" dirty="0">
                <a:solidFill>
                  <a:srgbClr val="00B050"/>
                </a:solidFill>
                <a:latin typeface="Times New Roman"/>
                <a:cs typeface="Times New Roman"/>
              </a:rPr>
              <a:t>,</a:t>
            </a:r>
            <a:r>
              <a:rPr lang="en-US" sz="1800" b="1" spc="-45" dirty="0">
                <a:solidFill>
                  <a:srgbClr val="00B050"/>
                </a:solidFill>
                <a:latin typeface="Times New Roman"/>
                <a:cs typeface="Times New Roman"/>
              </a:rPr>
              <a:t> </a:t>
            </a:r>
            <a:r>
              <a:rPr lang="en-US" sz="1800" b="1" dirty="0" err="1">
                <a:solidFill>
                  <a:srgbClr val="00B050"/>
                </a:solidFill>
                <a:latin typeface="Times New Roman"/>
                <a:cs typeface="Times New Roman"/>
              </a:rPr>
              <a:t>kurk</a:t>
            </a:r>
            <a:r>
              <a:rPr lang="en-US" sz="1800" b="1" dirty="0">
                <a:solidFill>
                  <a:srgbClr val="00B050"/>
                </a:solidFill>
                <a:latin typeface="Times New Roman"/>
                <a:cs typeface="Times New Roman"/>
              </a:rPr>
              <a:t>“</a:t>
            </a:r>
            <a:r>
              <a:rPr lang="lt-LT" sz="1800" b="1" dirty="0">
                <a:solidFill>
                  <a:srgbClr val="00B050"/>
                </a:solidFill>
                <a:latin typeface="Times New Roman"/>
                <a:cs typeface="Times New Roman"/>
              </a:rPr>
              <a:t> </a:t>
            </a:r>
            <a:r>
              <a:rPr lang="lt-LT" sz="1800" dirty="0">
                <a:solidFill>
                  <a:schemeClr val="tx1"/>
                </a:solidFill>
                <a:latin typeface="Times New Roman"/>
                <a:cs typeface="Times New Roman"/>
              </a:rPr>
              <a:t>konferencijoje. Konferencijos dalyviai skaitė pranešimus, atliko eksperimentus, tyrimus.</a:t>
            </a:r>
          </a:p>
          <a:p>
            <a:endParaRPr lang="en-US" dirty="0"/>
          </a:p>
        </p:txBody>
      </p:sp>
      <p:pic>
        <p:nvPicPr>
          <p:cNvPr id="4" name="Paveikslėlis 3">
            <a:extLst>
              <a:ext uri="{FF2B5EF4-FFF2-40B4-BE49-F238E27FC236}">
                <a16:creationId xmlns:a16="http://schemas.microsoft.com/office/drawing/2014/main" id="{FC3BDA50-8D15-9CC7-3216-90747ABD8A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98498" y="457200"/>
            <a:ext cx="2708438" cy="2792881"/>
          </a:xfrm>
          <a:prstGeom prst="rect">
            <a:avLst/>
          </a:prstGeom>
        </p:spPr>
      </p:pic>
      <p:pic>
        <p:nvPicPr>
          <p:cNvPr id="5" name="Paveikslėlis 4">
            <a:extLst>
              <a:ext uri="{FF2B5EF4-FFF2-40B4-BE49-F238E27FC236}">
                <a16:creationId xmlns:a16="http://schemas.microsoft.com/office/drawing/2014/main" id="{056BBA67-8B80-F070-6A3C-CD4A7E2326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23114" y="3250081"/>
            <a:ext cx="4510454" cy="2057400"/>
          </a:xfrm>
          <a:prstGeom prst="rect">
            <a:avLst/>
          </a:prstGeom>
        </p:spPr>
      </p:pic>
      <p:pic>
        <p:nvPicPr>
          <p:cNvPr id="6" name="Paveikslėlis 5">
            <a:extLst>
              <a:ext uri="{FF2B5EF4-FFF2-40B4-BE49-F238E27FC236}">
                <a16:creationId xmlns:a16="http://schemas.microsoft.com/office/drawing/2014/main" id="{9F21411F-6BBA-3B48-EE11-FD937545482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75032" y="457200"/>
            <a:ext cx="2823466" cy="1903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96440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E218C33-0A7B-FCB3-38D5-6C913B2A00FB}"/>
              </a:ext>
            </a:extLst>
          </p:cNvPr>
          <p:cNvSpPr txBox="1"/>
          <p:nvPr/>
        </p:nvSpPr>
        <p:spPr>
          <a:xfrm>
            <a:off x="533400" y="381000"/>
            <a:ext cx="3429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solidFill>
                  <a:srgbClr val="00B050"/>
                </a:solidFill>
              </a:rPr>
              <a:t>Edukacijos</a:t>
            </a:r>
            <a:endParaRPr lang="en-US" b="1" dirty="0">
              <a:solidFill>
                <a:srgbClr val="00B050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7F85D9F-401B-5D63-D398-E041271EBF6D}"/>
              </a:ext>
            </a:extLst>
          </p:cNvPr>
          <p:cNvSpPr txBox="1"/>
          <p:nvPr/>
        </p:nvSpPr>
        <p:spPr>
          <a:xfrm>
            <a:off x="533400" y="1143000"/>
            <a:ext cx="5410200" cy="42533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55600" marR="154940" indent="-342900">
              <a:lnSpc>
                <a:spcPct val="90000"/>
              </a:lnSpc>
              <a:spcBef>
                <a:spcPts val="390"/>
              </a:spcBef>
              <a:buFont typeface="Arial" panose="020B0604020202020204" pitchFamily="34" charset="0"/>
              <a:buChar char="•"/>
              <a:tabLst>
                <a:tab pos="1374775" algn="l"/>
              </a:tabLst>
            </a:pPr>
            <a:r>
              <a:rPr lang="lt-LT" sz="2000" spc="-5" dirty="0">
                <a:latin typeface="Times New Roman"/>
                <a:cs typeface="Times New Roman"/>
              </a:rPr>
              <a:t>Progimnazijos</a:t>
            </a:r>
            <a:r>
              <a:rPr lang="lt-LT" sz="2000" dirty="0">
                <a:latin typeface="Times New Roman"/>
                <a:cs typeface="Times New Roman"/>
              </a:rPr>
              <a:t> </a:t>
            </a:r>
            <a:r>
              <a:rPr lang="lt-LT" sz="2000" spc="-5" dirty="0">
                <a:latin typeface="Times New Roman"/>
                <a:cs typeface="Times New Roman"/>
              </a:rPr>
              <a:t>mokiniai </a:t>
            </a:r>
            <a:r>
              <a:rPr lang="lt-LT" sz="2000" dirty="0">
                <a:latin typeface="Times New Roman"/>
                <a:cs typeface="Times New Roman"/>
              </a:rPr>
              <a:t>aktyviai dalyvavo</a:t>
            </a:r>
            <a:r>
              <a:rPr lang="lt-LT" sz="2000" spc="-90" dirty="0">
                <a:latin typeface="Times New Roman"/>
                <a:cs typeface="Times New Roman"/>
              </a:rPr>
              <a:t> </a:t>
            </a:r>
            <a:r>
              <a:rPr lang="lt-LT" sz="2000" dirty="0">
                <a:latin typeface="Times New Roman"/>
                <a:cs typeface="Times New Roman"/>
              </a:rPr>
              <a:t>renginyje - 2024 </a:t>
            </a:r>
            <a:r>
              <a:rPr lang="lt-LT" sz="2000" spc="-15" dirty="0">
                <a:latin typeface="Times New Roman"/>
                <a:cs typeface="Times New Roman"/>
              </a:rPr>
              <a:t>m. </a:t>
            </a:r>
            <a:r>
              <a:rPr lang="lt-LT" sz="2000" dirty="0">
                <a:latin typeface="Times New Roman"/>
                <a:cs typeface="Times New Roman"/>
              </a:rPr>
              <a:t>vyksiančio žygio  </a:t>
            </a:r>
            <a:r>
              <a:rPr lang="lt-LT" sz="2000" spc="-5" dirty="0">
                <a:latin typeface="Times New Roman"/>
                <a:cs typeface="Times New Roman"/>
              </a:rPr>
              <a:t>pėsčiomis </a:t>
            </a:r>
            <a:r>
              <a:rPr lang="lt-LT" sz="2000" b="1" dirty="0">
                <a:solidFill>
                  <a:srgbClr val="00B050"/>
                </a:solidFill>
                <a:latin typeface="Times New Roman"/>
                <a:cs typeface="Times New Roman"/>
              </a:rPr>
              <a:t>aplink </a:t>
            </a:r>
            <a:r>
              <a:rPr lang="lt-LT" sz="2000" b="1" spc="-5" dirty="0">
                <a:solidFill>
                  <a:srgbClr val="00B050"/>
                </a:solidFill>
                <a:latin typeface="Times New Roman"/>
                <a:cs typeface="Times New Roman"/>
              </a:rPr>
              <a:t>Baltijos </a:t>
            </a:r>
            <a:r>
              <a:rPr lang="lt-LT" sz="2000" b="1" dirty="0">
                <a:solidFill>
                  <a:srgbClr val="00B050"/>
                </a:solidFill>
                <a:latin typeface="Times New Roman"/>
                <a:cs typeface="Times New Roman"/>
              </a:rPr>
              <a:t>jūrą</a:t>
            </a:r>
            <a:r>
              <a:rPr lang="lt-LT" sz="2000" b="1" spc="-95" dirty="0">
                <a:solidFill>
                  <a:srgbClr val="00B050"/>
                </a:solidFill>
                <a:latin typeface="Times New Roman"/>
                <a:cs typeface="Times New Roman"/>
              </a:rPr>
              <a:t> </a:t>
            </a:r>
            <a:r>
              <a:rPr lang="lt-LT" sz="2000" b="1" dirty="0">
                <a:solidFill>
                  <a:srgbClr val="00B050"/>
                </a:solidFill>
                <a:latin typeface="Times New Roman"/>
                <a:cs typeface="Times New Roman"/>
              </a:rPr>
              <a:t>- ekspedicijos </a:t>
            </a:r>
            <a:r>
              <a:rPr lang="lt-LT" sz="2000" b="1" spc="-5" dirty="0">
                <a:solidFill>
                  <a:srgbClr val="00B050"/>
                </a:solidFill>
                <a:latin typeface="Times New Roman"/>
                <a:cs typeface="Times New Roman"/>
              </a:rPr>
              <a:t>,,Išsaugokime Baltiją"</a:t>
            </a:r>
            <a:r>
              <a:rPr lang="lt-LT" sz="2000" b="1" spc="-120" dirty="0">
                <a:latin typeface="Times New Roman"/>
                <a:cs typeface="Times New Roman"/>
              </a:rPr>
              <a:t> </a:t>
            </a:r>
            <a:r>
              <a:rPr lang="lt-LT" sz="2000" dirty="0">
                <a:latin typeface="Times New Roman"/>
                <a:cs typeface="Times New Roman"/>
              </a:rPr>
              <a:t>-  pradžia. </a:t>
            </a:r>
          </a:p>
          <a:p>
            <a:pPr marL="355600" marR="154940" indent="-342900">
              <a:lnSpc>
                <a:spcPct val="90000"/>
              </a:lnSpc>
              <a:spcBef>
                <a:spcPts val="390"/>
              </a:spcBef>
              <a:buFont typeface="Arial" panose="020B0604020202020204" pitchFamily="34" charset="0"/>
              <a:buChar char="•"/>
              <a:tabLst>
                <a:tab pos="1374775" algn="l"/>
              </a:tabLst>
            </a:pPr>
            <a:r>
              <a:rPr lang="lt-LT" sz="2000" dirty="0">
                <a:latin typeface="Times New Roman"/>
                <a:cs typeface="Times New Roman"/>
              </a:rPr>
              <a:t>Tai pat  </a:t>
            </a:r>
            <a:r>
              <a:rPr lang="lt-LT" sz="2000" spc="-5" dirty="0">
                <a:latin typeface="Times New Roman"/>
                <a:cs typeface="Times New Roman"/>
              </a:rPr>
              <a:t>progimnazijos </a:t>
            </a:r>
            <a:r>
              <a:rPr lang="lt-LT" sz="2000" dirty="0">
                <a:latin typeface="Times New Roman"/>
                <a:cs typeface="Times New Roman"/>
              </a:rPr>
              <a:t>pradinių klasių</a:t>
            </a:r>
            <a:r>
              <a:rPr lang="lt-LT" sz="2000" spc="-114" dirty="0">
                <a:latin typeface="Times New Roman"/>
                <a:cs typeface="Times New Roman"/>
              </a:rPr>
              <a:t> </a:t>
            </a:r>
            <a:r>
              <a:rPr lang="lt-LT" sz="2000" dirty="0">
                <a:latin typeface="Times New Roman"/>
                <a:cs typeface="Times New Roman"/>
              </a:rPr>
              <a:t>ir  6-8 klasių </a:t>
            </a:r>
            <a:r>
              <a:rPr lang="lt-LT" sz="2000" spc="-5" dirty="0">
                <a:latin typeface="Times New Roman"/>
                <a:cs typeface="Times New Roman"/>
              </a:rPr>
              <a:t>mokiniai </a:t>
            </a:r>
            <a:r>
              <a:rPr lang="lt-LT" sz="2000" dirty="0">
                <a:latin typeface="Times New Roman"/>
                <a:cs typeface="Times New Roman"/>
              </a:rPr>
              <a:t>dalyvauja  pakuočių atliekų </a:t>
            </a:r>
            <a:r>
              <a:rPr lang="lt-LT" sz="2000" spc="-5" dirty="0">
                <a:latin typeface="Times New Roman"/>
                <a:cs typeface="Times New Roman"/>
              </a:rPr>
              <a:t>tvarkymo  organizacijos </a:t>
            </a:r>
            <a:r>
              <a:rPr lang="lt-LT" sz="2000" b="1" dirty="0">
                <a:solidFill>
                  <a:srgbClr val="00B050"/>
                </a:solidFill>
                <a:latin typeface="Times New Roman"/>
                <a:cs typeface="Times New Roman"/>
              </a:rPr>
              <a:t>„Žaliasis taškas“  </a:t>
            </a:r>
            <a:r>
              <a:rPr lang="lt-LT" sz="2000" spc="-5" dirty="0">
                <a:latin typeface="Times New Roman"/>
                <a:cs typeface="Times New Roman"/>
              </a:rPr>
              <a:t>organizuojamų </a:t>
            </a:r>
            <a:r>
              <a:rPr lang="lt-LT" sz="2000" dirty="0">
                <a:latin typeface="Times New Roman"/>
                <a:cs typeface="Times New Roman"/>
              </a:rPr>
              <a:t>edukacijų</a:t>
            </a:r>
            <a:r>
              <a:rPr lang="lt-LT" sz="2000" spc="-90" dirty="0">
                <a:latin typeface="Times New Roman"/>
                <a:cs typeface="Times New Roman"/>
              </a:rPr>
              <a:t> </a:t>
            </a:r>
            <a:r>
              <a:rPr lang="lt-LT" sz="2000" dirty="0">
                <a:latin typeface="Times New Roman"/>
                <a:cs typeface="Times New Roman"/>
              </a:rPr>
              <a:t>cikle „</a:t>
            </a:r>
            <a:r>
              <a:rPr lang="lt-LT" sz="2000" b="1" dirty="0">
                <a:solidFill>
                  <a:srgbClr val="00B050"/>
                </a:solidFill>
                <a:latin typeface="Times New Roman"/>
                <a:cs typeface="Times New Roman"/>
              </a:rPr>
              <a:t>Žaliasis</a:t>
            </a:r>
            <a:r>
              <a:rPr lang="lt-LT" sz="2000" b="1" spc="-45" dirty="0">
                <a:solidFill>
                  <a:srgbClr val="00B050"/>
                </a:solidFill>
                <a:latin typeface="Times New Roman"/>
                <a:cs typeface="Times New Roman"/>
              </a:rPr>
              <a:t> </a:t>
            </a:r>
            <a:r>
              <a:rPr lang="lt-LT" sz="2000" b="1" spc="-5" dirty="0">
                <a:solidFill>
                  <a:srgbClr val="00B050"/>
                </a:solidFill>
                <a:latin typeface="Times New Roman"/>
                <a:cs typeface="Times New Roman"/>
              </a:rPr>
              <a:t>raštingumas“</a:t>
            </a:r>
            <a:r>
              <a:rPr lang="lt-LT" sz="2000" spc="-5" dirty="0">
                <a:latin typeface="Times New Roman"/>
                <a:cs typeface="Times New Roman"/>
              </a:rPr>
              <a:t>. </a:t>
            </a:r>
          </a:p>
          <a:p>
            <a:pPr marL="355600" marR="237490" indent="-342900">
              <a:lnSpc>
                <a:spcPts val="2590"/>
              </a:lnSpc>
              <a:spcBef>
                <a:spcPts val="10"/>
              </a:spcBef>
              <a:buFont typeface="Arial" panose="020B0604020202020204" pitchFamily="34" charset="0"/>
              <a:buChar char="•"/>
            </a:pPr>
            <a:r>
              <a:rPr lang="lt-LT" sz="2000" spc="-5" dirty="0">
                <a:latin typeface="Times New Roman"/>
                <a:cs typeface="Times New Roman"/>
              </a:rPr>
              <a:t>Gamtosauginio</a:t>
            </a:r>
            <a:r>
              <a:rPr lang="lt-LT" sz="2000" spc="-45" dirty="0">
                <a:latin typeface="Times New Roman"/>
                <a:cs typeface="Times New Roman"/>
              </a:rPr>
              <a:t> </a:t>
            </a:r>
            <a:r>
              <a:rPr lang="lt-LT" sz="2000" spc="-5" dirty="0">
                <a:latin typeface="Times New Roman"/>
                <a:cs typeface="Times New Roman"/>
              </a:rPr>
              <a:t>komiteto  mokiniai parengė</a:t>
            </a:r>
            <a:r>
              <a:rPr lang="lt-LT" sz="2000" spc="-35" dirty="0">
                <a:latin typeface="Times New Roman"/>
                <a:cs typeface="Times New Roman"/>
              </a:rPr>
              <a:t> </a:t>
            </a:r>
            <a:r>
              <a:rPr lang="lt-LT" sz="2000" spc="-5" dirty="0">
                <a:latin typeface="Times New Roman"/>
                <a:cs typeface="Times New Roman"/>
              </a:rPr>
              <a:t>5</a:t>
            </a:r>
            <a:r>
              <a:rPr lang="lt-LT" sz="2000" dirty="0">
                <a:latin typeface="Times New Roman"/>
                <a:cs typeface="Times New Roman"/>
              </a:rPr>
              <a:t> </a:t>
            </a:r>
            <a:r>
              <a:rPr lang="lt-LT" sz="2000" spc="-5" dirty="0">
                <a:latin typeface="Times New Roman"/>
                <a:cs typeface="Times New Roman"/>
              </a:rPr>
              <a:t>skirtingas </a:t>
            </a:r>
            <a:r>
              <a:rPr lang="lt-LT" sz="2000" b="1" spc="-5" dirty="0">
                <a:solidFill>
                  <a:srgbClr val="00B050"/>
                </a:solidFill>
                <a:latin typeface="Times New Roman"/>
                <a:cs typeface="Times New Roman"/>
              </a:rPr>
              <a:t>„</a:t>
            </a:r>
            <a:r>
              <a:rPr lang="lt-LT" sz="2000" b="1" spc="-5" dirty="0" err="1">
                <a:solidFill>
                  <a:srgbClr val="00B050"/>
                </a:solidFill>
                <a:latin typeface="Times New Roman"/>
                <a:cs typeface="Times New Roman"/>
              </a:rPr>
              <a:t>Kahoot</a:t>
            </a:r>
            <a:r>
              <a:rPr lang="lt-LT" sz="2000" b="1" spc="-5" dirty="0">
                <a:solidFill>
                  <a:srgbClr val="00B050"/>
                </a:solidFill>
                <a:latin typeface="Times New Roman"/>
                <a:cs typeface="Times New Roman"/>
              </a:rPr>
              <a:t>“ </a:t>
            </a:r>
            <a:r>
              <a:rPr lang="lt-LT" sz="2000" dirty="0">
                <a:latin typeface="Times New Roman"/>
                <a:cs typeface="Times New Roman"/>
              </a:rPr>
              <a:t>viktorinas apie  </a:t>
            </a:r>
            <a:r>
              <a:rPr lang="lt-LT" sz="2000" spc="-5" dirty="0">
                <a:latin typeface="Times New Roman"/>
                <a:cs typeface="Times New Roman"/>
              </a:rPr>
              <a:t>klimato </a:t>
            </a:r>
            <a:r>
              <a:rPr lang="lt-LT" sz="2000" dirty="0">
                <a:latin typeface="Times New Roman"/>
                <a:cs typeface="Times New Roman"/>
              </a:rPr>
              <a:t>kaitą,</a:t>
            </a:r>
            <a:r>
              <a:rPr lang="lt-LT" sz="2000" spc="-75" dirty="0">
                <a:latin typeface="Times New Roman"/>
                <a:cs typeface="Times New Roman"/>
              </a:rPr>
              <a:t> </a:t>
            </a:r>
            <a:r>
              <a:rPr lang="lt-LT" sz="2000" spc="-5" dirty="0">
                <a:latin typeface="Times New Roman"/>
                <a:cs typeface="Times New Roman"/>
              </a:rPr>
              <a:t>rūšiavimą.</a:t>
            </a:r>
            <a:endParaRPr lang="lt-LT" sz="2000" dirty="0">
              <a:latin typeface="Times New Roman"/>
              <a:cs typeface="Times New Roman"/>
            </a:endParaRPr>
          </a:p>
          <a:p>
            <a:pPr marL="12700" marR="154940">
              <a:lnSpc>
                <a:spcPct val="90000"/>
              </a:lnSpc>
              <a:spcBef>
                <a:spcPts val="390"/>
              </a:spcBef>
              <a:tabLst>
                <a:tab pos="1374775" algn="l"/>
              </a:tabLst>
            </a:pPr>
            <a:endParaRPr lang="lt-LT" sz="2000" dirty="0">
              <a:latin typeface="Times New Roman"/>
              <a:cs typeface="Times New Roman"/>
            </a:endParaRPr>
          </a:p>
          <a:p>
            <a:pPr marL="12700">
              <a:lnSpc>
                <a:spcPts val="2280"/>
              </a:lnSpc>
              <a:spcBef>
                <a:spcPts val="105"/>
              </a:spcBef>
            </a:pPr>
            <a:endParaRPr lang="lt-LT" sz="1800" dirty="0">
              <a:latin typeface="Times New Roman"/>
              <a:cs typeface="Times New Roman"/>
            </a:endParaRPr>
          </a:p>
        </p:txBody>
      </p:sp>
      <p:pic>
        <p:nvPicPr>
          <p:cNvPr id="4" name="Paveikslėlis 3">
            <a:extLst>
              <a:ext uri="{FF2B5EF4-FFF2-40B4-BE49-F238E27FC236}">
                <a16:creationId xmlns:a16="http://schemas.microsoft.com/office/drawing/2014/main" id="{DA166BD6-72DB-09FD-DB5C-5E2DE958B5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86800" y="704273"/>
            <a:ext cx="3245960" cy="2974955"/>
          </a:xfrm>
          <a:prstGeom prst="rect">
            <a:avLst/>
          </a:prstGeom>
        </p:spPr>
      </p:pic>
      <p:pic>
        <p:nvPicPr>
          <p:cNvPr id="5" name="Paveikslėlis 4">
            <a:extLst>
              <a:ext uri="{FF2B5EF4-FFF2-40B4-BE49-F238E27FC236}">
                <a16:creationId xmlns:a16="http://schemas.microsoft.com/office/drawing/2014/main" id="{0FAE660D-2287-F2C2-D082-ABD2B4C7A2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09985" y="704273"/>
            <a:ext cx="2610430" cy="2613202"/>
          </a:xfrm>
          <a:prstGeom prst="rect">
            <a:avLst/>
          </a:prstGeom>
        </p:spPr>
      </p:pic>
      <p:pic>
        <p:nvPicPr>
          <p:cNvPr id="6" name="Paveikslėlis 5">
            <a:extLst>
              <a:ext uri="{FF2B5EF4-FFF2-40B4-BE49-F238E27FC236}">
                <a16:creationId xmlns:a16="http://schemas.microsoft.com/office/drawing/2014/main" id="{406AE193-D7EB-3A3F-5822-CCF7C88F783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90697" y="3754899"/>
            <a:ext cx="4042063" cy="2896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16159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C43C9CE3-F3FB-6BF4-76A1-CA54366C61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1842" y="745947"/>
            <a:ext cx="3101975" cy="369332"/>
          </a:xfrm>
        </p:spPr>
        <p:txBody>
          <a:bodyPr/>
          <a:lstStyle/>
          <a:p>
            <a:r>
              <a:rPr lang="en-US" dirty="0" err="1"/>
              <a:t>Projektai</a:t>
            </a:r>
            <a:endParaRPr lang="en-US" dirty="0"/>
          </a:p>
        </p:txBody>
      </p:sp>
      <p:sp>
        <p:nvSpPr>
          <p:cNvPr id="3" name="Teksto vietos rezervavimo ženklas 2">
            <a:extLst>
              <a:ext uri="{FF2B5EF4-FFF2-40B4-BE49-F238E27FC236}">
                <a16:creationId xmlns:a16="http://schemas.microsoft.com/office/drawing/2014/main" id="{85B5FB4F-FEB6-EA7D-02F7-CE9D54C26F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20362" y="1404722"/>
            <a:ext cx="6113838" cy="4310277"/>
          </a:xfrm>
        </p:spPr>
        <p:txBody>
          <a:bodyPr/>
          <a:lstStyle/>
          <a:p>
            <a:pPr marL="355600" marR="5080" indent="-342900" algn="l">
              <a:lnSpc>
                <a:spcPts val="2590"/>
              </a:lnSpc>
              <a:spcBef>
                <a:spcPts val="10"/>
              </a:spcBef>
              <a:buFont typeface="Arial" panose="020B0604020202020204" pitchFamily="34" charset="0"/>
              <a:buChar char="•"/>
            </a:pPr>
            <a:r>
              <a:rPr lang="lt-LT" sz="2000" b="0" dirty="0">
                <a:solidFill>
                  <a:srgbClr val="090909"/>
                </a:solidFill>
                <a:latin typeface="Times New Roman"/>
                <a:cs typeface="Times New Roman"/>
              </a:rPr>
              <a:t>3 kl. </a:t>
            </a:r>
            <a:r>
              <a:rPr lang="lt-LT" sz="2000" b="0" spc="-5" dirty="0">
                <a:solidFill>
                  <a:srgbClr val="090909"/>
                </a:solidFill>
                <a:latin typeface="Times New Roman"/>
                <a:cs typeface="Times New Roman"/>
              </a:rPr>
              <a:t>mokiniai dalyvavo </a:t>
            </a:r>
            <a:r>
              <a:rPr lang="lt-LT" sz="2000" b="0" dirty="0">
                <a:solidFill>
                  <a:srgbClr val="090909"/>
                </a:solidFill>
                <a:latin typeface="Times New Roman"/>
                <a:cs typeface="Times New Roman"/>
              </a:rPr>
              <a:t>tarptautiniame  </a:t>
            </a:r>
            <a:r>
              <a:rPr lang="lt-LT" sz="2000" b="0" dirty="0" err="1">
                <a:solidFill>
                  <a:srgbClr val="090909"/>
                </a:solidFill>
                <a:latin typeface="Times New Roman"/>
                <a:cs typeface="Times New Roman"/>
              </a:rPr>
              <a:t>eTwinning</a:t>
            </a:r>
            <a:r>
              <a:rPr lang="lt-LT" sz="2000" b="0" dirty="0">
                <a:solidFill>
                  <a:srgbClr val="090909"/>
                </a:solidFill>
                <a:latin typeface="Times New Roman"/>
                <a:cs typeface="Times New Roman"/>
              </a:rPr>
              <a:t> </a:t>
            </a:r>
            <a:r>
              <a:rPr lang="lt-LT" sz="2000" dirty="0">
                <a:solidFill>
                  <a:srgbClr val="00B050"/>
                </a:solidFill>
                <a:latin typeface="Times New Roman"/>
                <a:cs typeface="Times New Roman"/>
              </a:rPr>
              <a:t>projekte „</a:t>
            </a:r>
            <a:r>
              <a:rPr lang="lt-LT" sz="2000" dirty="0" err="1">
                <a:solidFill>
                  <a:srgbClr val="00B050"/>
                </a:solidFill>
                <a:latin typeface="Times New Roman"/>
                <a:cs typeface="Times New Roman"/>
              </a:rPr>
              <a:t>Green</a:t>
            </a:r>
            <a:r>
              <a:rPr lang="lt-LT" sz="2000" dirty="0">
                <a:solidFill>
                  <a:srgbClr val="00B050"/>
                </a:solidFill>
                <a:latin typeface="Times New Roman"/>
                <a:cs typeface="Times New Roman"/>
              </a:rPr>
              <a:t>  </a:t>
            </a:r>
            <a:r>
              <a:rPr lang="lt-LT" sz="2000" dirty="0" err="1">
                <a:solidFill>
                  <a:srgbClr val="00B050"/>
                </a:solidFill>
                <a:latin typeface="Times New Roman"/>
                <a:cs typeface="Times New Roman"/>
              </a:rPr>
              <a:t>revolution</a:t>
            </a:r>
            <a:r>
              <a:rPr lang="lt-LT" sz="2000" dirty="0">
                <a:solidFill>
                  <a:srgbClr val="00B050"/>
                </a:solidFill>
                <a:latin typeface="Times New Roman"/>
                <a:cs typeface="Times New Roman"/>
              </a:rPr>
              <a:t>“</a:t>
            </a:r>
            <a:r>
              <a:rPr lang="lt-LT" sz="2000" dirty="0">
                <a:solidFill>
                  <a:srgbClr val="00B050"/>
                </a:solidFill>
              </a:rPr>
              <a:t>. </a:t>
            </a:r>
            <a:r>
              <a:rPr lang="lt-LT" sz="2000" dirty="0">
                <a:solidFill>
                  <a:srgbClr val="00B050"/>
                </a:solidFill>
                <a:latin typeface="Times New Roman"/>
                <a:cs typeface="Times New Roman"/>
              </a:rPr>
              <a:t>Projekto  tikslas yra </a:t>
            </a:r>
            <a:r>
              <a:rPr lang="lt-LT" sz="2000" spc="-5" dirty="0">
                <a:solidFill>
                  <a:srgbClr val="00B050"/>
                </a:solidFill>
                <a:latin typeface="Times New Roman"/>
                <a:cs typeface="Times New Roman"/>
              </a:rPr>
              <a:t>išsiaiškinti, </a:t>
            </a:r>
            <a:r>
              <a:rPr lang="lt-LT" sz="2000" dirty="0">
                <a:solidFill>
                  <a:srgbClr val="00B050"/>
                </a:solidFill>
                <a:latin typeface="Times New Roman"/>
                <a:cs typeface="Times New Roman"/>
              </a:rPr>
              <a:t>kas</a:t>
            </a:r>
            <a:r>
              <a:rPr lang="lt-LT" sz="2000" spc="-125" dirty="0">
                <a:solidFill>
                  <a:srgbClr val="00B050"/>
                </a:solidFill>
                <a:latin typeface="Times New Roman"/>
                <a:cs typeface="Times New Roman"/>
              </a:rPr>
              <a:t> </a:t>
            </a:r>
            <a:r>
              <a:rPr lang="lt-LT" sz="2000" dirty="0">
                <a:solidFill>
                  <a:srgbClr val="00B050"/>
                </a:solidFill>
                <a:latin typeface="Times New Roman"/>
                <a:cs typeface="Times New Roman"/>
              </a:rPr>
              <a:t>yra  </a:t>
            </a:r>
            <a:r>
              <a:rPr lang="lt-LT" sz="2000" spc="-5" dirty="0">
                <a:solidFill>
                  <a:srgbClr val="00B050"/>
                </a:solidFill>
                <a:latin typeface="Times New Roman"/>
                <a:cs typeface="Times New Roman"/>
              </a:rPr>
              <a:t>klimato </a:t>
            </a:r>
            <a:r>
              <a:rPr lang="lt-LT" sz="2000" dirty="0">
                <a:solidFill>
                  <a:srgbClr val="00B050"/>
                </a:solidFill>
                <a:latin typeface="Times New Roman"/>
                <a:cs typeface="Times New Roman"/>
              </a:rPr>
              <a:t>kaita, kokios</a:t>
            </a:r>
            <a:r>
              <a:rPr lang="lt-LT" sz="2000" spc="-70" dirty="0">
                <a:solidFill>
                  <a:srgbClr val="00B050"/>
                </a:solidFill>
                <a:latin typeface="Times New Roman"/>
                <a:cs typeface="Times New Roman"/>
              </a:rPr>
              <a:t> </a:t>
            </a:r>
            <a:r>
              <a:rPr lang="lt-LT" sz="2000" dirty="0">
                <a:solidFill>
                  <a:srgbClr val="00B050"/>
                </a:solidFill>
                <a:latin typeface="Times New Roman"/>
                <a:cs typeface="Times New Roman"/>
              </a:rPr>
              <a:t>jos</a:t>
            </a:r>
            <a:r>
              <a:rPr lang="lt-LT" sz="2000" dirty="0">
                <a:solidFill>
                  <a:srgbClr val="00B050"/>
                </a:solidFill>
              </a:rPr>
              <a:t> </a:t>
            </a:r>
            <a:r>
              <a:rPr lang="lt-LT" sz="2000" spc="-5" dirty="0">
                <a:solidFill>
                  <a:srgbClr val="00B050"/>
                </a:solidFill>
                <a:latin typeface="Times New Roman"/>
                <a:cs typeface="Times New Roman"/>
              </a:rPr>
              <a:t>pasekmės. </a:t>
            </a:r>
          </a:p>
          <a:p>
            <a:pPr marL="355600" marR="5080" indent="-342900" algn="l">
              <a:lnSpc>
                <a:spcPts val="2590"/>
              </a:lnSpc>
              <a:spcBef>
                <a:spcPts val="10"/>
              </a:spcBef>
              <a:buFont typeface="Arial" panose="020B0604020202020204" pitchFamily="34" charset="0"/>
              <a:buChar char="•"/>
            </a:pPr>
            <a:r>
              <a:rPr lang="lt-LT" sz="2000" b="0" spc="-5" dirty="0">
                <a:latin typeface="Times New Roman"/>
                <a:cs typeface="Times New Roman"/>
              </a:rPr>
              <a:t>Kovo </a:t>
            </a:r>
            <a:r>
              <a:rPr lang="lt-LT" sz="2000" b="0" dirty="0">
                <a:latin typeface="Times New Roman"/>
                <a:cs typeface="Times New Roman"/>
              </a:rPr>
              <a:t>pradžioje </a:t>
            </a:r>
            <a:r>
              <a:rPr lang="lt-LT" sz="2000" b="0" spc="-5" dirty="0">
                <a:latin typeface="Times New Roman"/>
                <a:cs typeface="Times New Roman"/>
              </a:rPr>
              <a:t>Rumunijoje </a:t>
            </a:r>
            <a:r>
              <a:rPr lang="lt-LT" sz="2000" b="0" dirty="0">
                <a:latin typeface="Times New Roman"/>
                <a:cs typeface="Times New Roman"/>
              </a:rPr>
              <a:t>vyko </a:t>
            </a:r>
            <a:r>
              <a:rPr lang="lt-LT" sz="2000" b="0" spc="-5" dirty="0">
                <a:latin typeface="Times New Roman"/>
                <a:cs typeface="Times New Roman"/>
              </a:rPr>
              <a:t>Erasmus </a:t>
            </a:r>
            <a:r>
              <a:rPr lang="lt-LT" sz="2000" b="0" dirty="0">
                <a:latin typeface="Times New Roman"/>
                <a:cs typeface="Times New Roman"/>
              </a:rPr>
              <a:t>+ </a:t>
            </a:r>
            <a:r>
              <a:rPr lang="lt-LT" sz="2000" b="0" spc="-5" dirty="0">
                <a:latin typeface="Times New Roman"/>
                <a:cs typeface="Times New Roman"/>
              </a:rPr>
              <a:t>jaunimo</a:t>
            </a:r>
            <a:r>
              <a:rPr lang="lt-LT" sz="2000" b="0" spc="-60" dirty="0">
                <a:latin typeface="Times New Roman"/>
                <a:cs typeface="Times New Roman"/>
              </a:rPr>
              <a:t> </a:t>
            </a:r>
            <a:r>
              <a:rPr lang="lt-LT" sz="2000" b="0" spc="-5" dirty="0">
                <a:latin typeface="Times New Roman"/>
                <a:cs typeface="Times New Roman"/>
              </a:rPr>
              <a:t>mainų  </a:t>
            </a:r>
            <a:r>
              <a:rPr lang="lt-LT" sz="2000" dirty="0">
                <a:solidFill>
                  <a:srgbClr val="00B050"/>
                </a:solidFill>
                <a:latin typeface="Times New Roman"/>
                <a:cs typeface="Times New Roman"/>
              </a:rPr>
              <a:t>projektas „</a:t>
            </a:r>
            <a:r>
              <a:rPr lang="lt-LT" sz="2000" dirty="0" err="1">
                <a:solidFill>
                  <a:srgbClr val="00B050"/>
                </a:solidFill>
                <a:latin typeface="Times New Roman"/>
                <a:cs typeface="Times New Roman"/>
              </a:rPr>
              <a:t>Sustain</a:t>
            </a:r>
            <a:r>
              <a:rPr lang="lt-LT" sz="2000" dirty="0">
                <a:solidFill>
                  <a:srgbClr val="00B050"/>
                </a:solidFill>
                <a:latin typeface="Times New Roman"/>
                <a:cs typeface="Times New Roman"/>
              </a:rPr>
              <a:t> – </a:t>
            </a:r>
            <a:r>
              <a:rPr lang="lt-LT" sz="2000" dirty="0" err="1">
                <a:solidFill>
                  <a:srgbClr val="00B050"/>
                </a:solidFill>
                <a:latin typeface="Times New Roman"/>
                <a:cs typeface="Times New Roman"/>
              </a:rPr>
              <a:t>able</a:t>
            </a:r>
            <a:r>
              <a:rPr lang="lt-LT" sz="2000" dirty="0">
                <a:solidFill>
                  <a:srgbClr val="00B050"/>
                </a:solidFill>
                <a:latin typeface="Times New Roman"/>
                <a:cs typeface="Times New Roman"/>
              </a:rPr>
              <a:t>“,  </a:t>
            </a:r>
            <a:r>
              <a:rPr lang="lt-LT" sz="2000" b="0" spc="-5" dirty="0">
                <a:latin typeface="Times New Roman"/>
                <a:cs typeface="Times New Roman"/>
              </a:rPr>
              <a:t>jame </a:t>
            </a:r>
            <a:r>
              <a:rPr lang="lt-LT" sz="2000" b="0" dirty="0">
                <a:latin typeface="Times New Roman"/>
                <a:cs typeface="Times New Roman"/>
              </a:rPr>
              <a:t>dalyvavo </a:t>
            </a:r>
            <a:r>
              <a:rPr lang="lt-LT" sz="2000" b="0" spc="-5" dirty="0">
                <a:latin typeface="Times New Roman"/>
                <a:cs typeface="Times New Roman"/>
              </a:rPr>
              <a:t>progimnazijos  Gamtosauginės mokyklos  komiteto mokytoja. </a:t>
            </a:r>
            <a:r>
              <a:rPr lang="lt-LT" sz="2000" dirty="0">
                <a:solidFill>
                  <a:srgbClr val="00B050"/>
                </a:solidFill>
                <a:latin typeface="Times New Roman"/>
                <a:cs typeface="Times New Roman"/>
              </a:rPr>
              <a:t>Projekto  tikslas</a:t>
            </a:r>
            <a:r>
              <a:rPr lang="lt-LT" sz="2000" spc="-30" dirty="0">
                <a:solidFill>
                  <a:srgbClr val="00B050"/>
                </a:solidFill>
                <a:latin typeface="Times New Roman"/>
                <a:cs typeface="Times New Roman"/>
              </a:rPr>
              <a:t> </a:t>
            </a:r>
            <a:r>
              <a:rPr lang="lt-LT" sz="2000" dirty="0">
                <a:solidFill>
                  <a:srgbClr val="00B050"/>
                </a:solidFill>
                <a:latin typeface="Times New Roman"/>
                <a:cs typeface="Times New Roman"/>
              </a:rPr>
              <a:t>– ugdyti </a:t>
            </a:r>
            <a:r>
              <a:rPr lang="lt-LT" sz="2000" spc="-5" dirty="0">
                <a:solidFill>
                  <a:srgbClr val="00B050"/>
                </a:solidFill>
                <a:latin typeface="Times New Roman"/>
                <a:cs typeface="Times New Roman"/>
              </a:rPr>
              <a:t>kompetencijas,  </a:t>
            </a:r>
            <a:r>
              <a:rPr lang="lt-LT" sz="2000" dirty="0">
                <a:solidFill>
                  <a:srgbClr val="00B050"/>
                </a:solidFill>
                <a:latin typeface="Times New Roman"/>
                <a:cs typeface="Times New Roman"/>
              </a:rPr>
              <a:t>reikalingas praktikuojant tvarų  </a:t>
            </a:r>
            <a:r>
              <a:rPr lang="lt-LT" sz="2000" spc="-5" dirty="0">
                <a:solidFill>
                  <a:srgbClr val="00B050"/>
                </a:solidFill>
                <a:latin typeface="Times New Roman"/>
                <a:cs typeface="Times New Roman"/>
              </a:rPr>
              <a:t>gyvenimo </a:t>
            </a:r>
            <a:r>
              <a:rPr lang="lt-LT" sz="2000" dirty="0">
                <a:solidFill>
                  <a:srgbClr val="00B050"/>
                </a:solidFill>
                <a:latin typeface="Times New Roman"/>
                <a:cs typeface="Times New Roman"/>
              </a:rPr>
              <a:t>būdą.</a:t>
            </a:r>
          </a:p>
          <a:p>
            <a:endParaRPr lang="en-US" dirty="0"/>
          </a:p>
        </p:txBody>
      </p:sp>
      <p:pic>
        <p:nvPicPr>
          <p:cNvPr id="4" name="Paveikslėlis 3">
            <a:extLst>
              <a:ext uri="{FF2B5EF4-FFF2-40B4-BE49-F238E27FC236}">
                <a16:creationId xmlns:a16="http://schemas.microsoft.com/office/drawing/2014/main" id="{9F3CAEB7-82DB-0BE1-6556-974D603C3E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45226" y="769038"/>
            <a:ext cx="3010552" cy="2991150"/>
          </a:xfrm>
          <a:prstGeom prst="rect">
            <a:avLst/>
          </a:prstGeom>
        </p:spPr>
      </p:pic>
      <p:pic>
        <p:nvPicPr>
          <p:cNvPr id="5" name="Paveikslėlis 4">
            <a:extLst>
              <a:ext uri="{FF2B5EF4-FFF2-40B4-BE49-F238E27FC236}">
                <a16:creationId xmlns:a16="http://schemas.microsoft.com/office/drawing/2014/main" id="{05DFFD99-0147-1EC0-977B-971B47734A8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25355" y="3760188"/>
            <a:ext cx="3630423" cy="30403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08536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CD80976-60CF-CFD3-6761-8A9DB208AB73}"/>
              </a:ext>
            </a:extLst>
          </p:cNvPr>
          <p:cNvSpPr txBox="1"/>
          <p:nvPr/>
        </p:nvSpPr>
        <p:spPr>
          <a:xfrm>
            <a:off x="478654" y="1010216"/>
            <a:ext cx="1981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solidFill>
                  <a:srgbClr val="00B050"/>
                </a:solidFill>
              </a:rPr>
              <a:t>Akcijos</a:t>
            </a:r>
            <a:endParaRPr lang="en-US" b="1" dirty="0">
              <a:solidFill>
                <a:srgbClr val="00B050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4529799-EEDD-EA65-F5BA-9FAE8BDE1DF8}"/>
              </a:ext>
            </a:extLst>
          </p:cNvPr>
          <p:cNvSpPr txBox="1"/>
          <p:nvPr/>
        </p:nvSpPr>
        <p:spPr>
          <a:xfrm>
            <a:off x="478654" y="2413470"/>
            <a:ext cx="6303146" cy="28474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98450" marR="5080" indent="-285750">
              <a:lnSpc>
                <a:spcPct val="90000"/>
              </a:lnSpc>
              <a:spcBef>
                <a:spcPts val="130"/>
              </a:spcBef>
              <a:buFont typeface="Arial" panose="020B0604020202020204" pitchFamily="34" charset="0"/>
              <a:buChar char="•"/>
            </a:pPr>
            <a:r>
              <a:rPr lang="lt-LT" sz="2200" dirty="0">
                <a:solidFill>
                  <a:srgbClr val="090909"/>
                </a:solidFill>
                <a:latin typeface="Times New Roman"/>
                <a:cs typeface="Times New Roman"/>
              </a:rPr>
              <a:t>Kovo 20 dieną </a:t>
            </a:r>
            <a:r>
              <a:rPr lang="lt-LT" sz="2200" spc="-5" dirty="0">
                <a:solidFill>
                  <a:srgbClr val="090909"/>
                </a:solidFill>
                <a:latin typeface="Times New Roman"/>
                <a:cs typeface="Times New Roman"/>
              </a:rPr>
              <a:t>progimnazijos </a:t>
            </a:r>
            <a:r>
              <a:rPr lang="lt-LT" sz="2200" dirty="0">
                <a:solidFill>
                  <a:srgbClr val="090909"/>
                </a:solidFill>
                <a:latin typeface="Times New Roman"/>
                <a:cs typeface="Times New Roman"/>
              </a:rPr>
              <a:t>5 - 8  klasių </a:t>
            </a:r>
            <a:r>
              <a:rPr lang="lt-LT" sz="2200" spc="-5" dirty="0">
                <a:solidFill>
                  <a:srgbClr val="090909"/>
                </a:solidFill>
                <a:latin typeface="Times New Roman"/>
                <a:cs typeface="Times New Roman"/>
              </a:rPr>
              <a:t>mokiniai, </a:t>
            </a:r>
            <a:r>
              <a:rPr lang="lt-LT" sz="2200" dirty="0">
                <a:solidFill>
                  <a:srgbClr val="090909"/>
                </a:solidFill>
                <a:latin typeface="Times New Roman"/>
                <a:cs typeface="Times New Roman"/>
              </a:rPr>
              <a:t>jų mokytojai dalyvavo  akcijoje </a:t>
            </a:r>
            <a:r>
              <a:rPr lang="lt-LT" sz="2200" b="1" spc="-5" dirty="0">
                <a:solidFill>
                  <a:srgbClr val="00B050"/>
                </a:solidFill>
                <a:latin typeface="Times New Roman"/>
                <a:cs typeface="Times New Roman"/>
              </a:rPr>
              <a:t>„Apkabinkime</a:t>
            </a:r>
            <a:r>
              <a:rPr lang="en-US" sz="2200" b="1" spc="-5" dirty="0">
                <a:solidFill>
                  <a:srgbClr val="00B050"/>
                </a:solidFill>
                <a:latin typeface="Times New Roman"/>
                <a:cs typeface="Times New Roman"/>
              </a:rPr>
              <a:t> </a:t>
            </a:r>
            <a:r>
              <a:rPr lang="lt-LT" sz="2200" b="1" spc="-5" dirty="0">
                <a:solidFill>
                  <a:srgbClr val="00B050"/>
                </a:solidFill>
                <a:latin typeface="Times New Roman"/>
                <a:cs typeface="Times New Roman"/>
              </a:rPr>
              <a:t>Žemę”.</a:t>
            </a:r>
          </a:p>
          <a:p>
            <a:pPr marL="298450" marR="5080" indent="-285750">
              <a:lnSpc>
                <a:spcPct val="90000"/>
              </a:lnSpc>
              <a:spcBef>
                <a:spcPts val="130"/>
              </a:spcBef>
              <a:buFont typeface="Arial" panose="020B0604020202020204" pitchFamily="34" charset="0"/>
              <a:buChar char="•"/>
            </a:pPr>
            <a:r>
              <a:rPr lang="lt-LT" sz="2200" spc="-5" dirty="0">
                <a:solidFill>
                  <a:srgbClr val="090909"/>
                </a:solidFill>
                <a:latin typeface="Times New Roman"/>
                <a:cs typeface="Times New Roman"/>
              </a:rPr>
              <a:t> </a:t>
            </a:r>
            <a:r>
              <a:rPr lang="lt-LT" sz="2200" spc="-5" dirty="0">
                <a:latin typeface="Times New Roman"/>
                <a:cs typeface="Times New Roman"/>
              </a:rPr>
              <a:t>Progimnazijos mokiniai  Pravieniškių </a:t>
            </a:r>
            <a:r>
              <a:rPr lang="lt-LT" sz="2200" dirty="0">
                <a:latin typeface="Times New Roman"/>
                <a:cs typeface="Times New Roman"/>
              </a:rPr>
              <a:t>girininkijoje  </a:t>
            </a:r>
            <a:r>
              <a:rPr lang="lt-LT" sz="2200" b="1" spc="-5" dirty="0" err="1">
                <a:solidFill>
                  <a:srgbClr val="00B050"/>
                </a:solidFill>
                <a:latin typeface="Times New Roman"/>
                <a:cs typeface="Times New Roman"/>
              </a:rPr>
              <a:t>Pašulių</a:t>
            </a:r>
            <a:r>
              <a:rPr lang="lt-LT" sz="2200" b="1" spc="-5" dirty="0">
                <a:solidFill>
                  <a:srgbClr val="00B050"/>
                </a:solidFill>
                <a:latin typeface="Times New Roman"/>
                <a:cs typeface="Times New Roman"/>
              </a:rPr>
              <a:t> miške </a:t>
            </a:r>
            <a:r>
              <a:rPr lang="lt-LT" sz="2200" b="1" dirty="0">
                <a:solidFill>
                  <a:srgbClr val="00B050"/>
                </a:solidFill>
                <a:latin typeface="Times New Roman"/>
                <a:cs typeface="Times New Roman"/>
              </a:rPr>
              <a:t>pasodino apie  1000 eglaičių</a:t>
            </a:r>
            <a:r>
              <a:rPr lang="lt-LT" sz="2200" dirty="0">
                <a:latin typeface="Times New Roman"/>
                <a:cs typeface="Times New Roman"/>
              </a:rPr>
              <a:t>, kiek daugiau</a:t>
            </a:r>
            <a:r>
              <a:rPr lang="lt-LT" sz="2200" spc="-120" dirty="0">
                <a:latin typeface="Times New Roman"/>
                <a:cs typeface="Times New Roman"/>
              </a:rPr>
              <a:t> </a:t>
            </a:r>
            <a:r>
              <a:rPr lang="lt-LT" sz="2200" dirty="0">
                <a:latin typeface="Times New Roman"/>
                <a:cs typeface="Times New Roman"/>
              </a:rPr>
              <a:t>nei  praėjusiais </a:t>
            </a:r>
            <a:r>
              <a:rPr lang="lt-LT" sz="2200" spc="-5" dirty="0">
                <a:latin typeface="Times New Roman"/>
                <a:cs typeface="Times New Roman"/>
              </a:rPr>
              <a:t>metais.</a:t>
            </a:r>
            <a:r>
              <a:rPr lang="lt-LT" sz="2200" spc="-60" dirty="0">
                <a:latin typeface="Times New Roman"/>
                <a:cs typeface="Times New Roman"/>
              </a:rPr>
              <a:t> </a:t>
            </a:r>
          </a:p>
          <a:p>
            <a:pPr marL="298450" marR="5080" indent="-28575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lt-LT" sz="2200" spc="-5" dirty="0">
                <a:solidFill>
                  <a:srgbClr val="090909"/>
                </a:solidFill>
                <a:latin typeface="Times New Roman"/>
                <a:cs typeface="Times New Roman"/>
              </a:rPr>
              <a:t>Progimnazijoje </a:t>
            </a:r>
            <a:r>
              <a:rPr lang="lt-LT" sz="2200" dirty="0">
                <a:solidFill>
                  <a:srgbClr val="090909"/>
                </a:solidFill>
                <a:latin typeface="Times New Roman"/>
                <a:cs typeface="Times New Roman"/>
              </a:rPr>
              <a:t>daugybę</a:t>
            </a:r>
            <a:r>
              <a:rPr lang="lt-LT" sz="2200" spc="-70" dirty="0">
                <a:solidFill>
                  <a:srgbClr val="090909"/>
                </a:solidFill>
                <a:latin typeface="Times New Roman"/>
                <a:cs typeface="Times New Roman"/>
              </a:rPr>
              <a:t> </a:t>
            </a:r>
            <a:r>
              <a:rPr lang="lt-LT" sz="2200" spc="-10" dirty="0">
                <a:solidFill>
                  <a:srgbClr val="090909"/>
                </a:solidFill>
                <a:latin typeface="Times New Roman"/>
                <a:cs typeface="Times New Roman"/>
              </a:rPr>
              <a:t>metų  tęsiama </a:t>
            </a:r>
            <a:r>
              <a:rPr lang="lt-LT" sz="2200" dirty="0">
                <a:solidFill>
                  <a:srgbClr val="090909"/>
                </a:solidFill>
                <a:latin typeface="Times New Roman"/>
                <a:cs typeface="Times New Roman"/>
              </a:rPr>
              <a:t>pavasarinė tradicija</a:t>
            </a:r>
            <a:r>
              <a:rPr lang="lt-LT" sz="2200" spc="-145" dirty="0">
                <a:solidFill>
                  <a:srgbClr val="090909"/>
                </a:solidFill>
                <a:latin typeface="Times New Roman"/>
                <a:cs typeface="Times New Roman"/>
              </a:rPr>
              <a:t> </a:t>
            </a:r>
            <a:r>
              <a:rPr lang="lt-LT" sz="2200" spc="-5" dirty="0">
                <a:solidFill>
                  <a:srgbClr val="090909"/>
                </a:solidFill>
                <a:latin typeface="Times New Roman"/>
                <a:cs typeface="Times New Roman"/>
              </a:rPr>
              <a:t>mokinių, </a:t>
            </a:r>
            <a:r>
              <a:rPr lang="lt-LT" sz="2200" dirty="0">
                <a:solidFill>
                  <a:srgbClr val="090909"/>
                </a:solidFill>
                <a:latin typeface="Times New Roman"/>
                <a:cs typeface="Times New Roman"/>
              </a:rPr>
              <a:t>jų </a:t>
            </a:r>
            <a:r>
              <a:rPr lang="lt-LT" sz="2200" spc="-5" dirty="0">
                <a:solidFill>
                  <a:srgbClr val="090909"/>
                </a:solidFill>
                <a:latin typeface="Times New Roman"/>
                <a:cs typeface="Times New Roman"/>
              </a:rPr>
              <a:t>tėvų pagamintų </a:t>
            </a:r>
            <a:r>
              <a:rPr lang="lt-LT" sz="2200" b="1" spc="-5" dirty="0">
                <a:solidFill>
                  <a:srgbClr val="00B050"/>
                </a:solidFill>
                <a:latin typeface="Times New Roman"/>
                <a:cs typeface="Times New Roman"/>
              </a:rPr>
              <a:t>inkilų  </a:t>
            </a:r>
            <a:r>
              <a:rPr lang="lt-LT" sz="2200" b="1" dirty="0">
                <a:solidFill>
                  <a:srgbClr val="00B050"/>
                </a:solidFill>
                <a:latin typeface="Times New Roman"/>
                <a:cs typeface="Times New Roman"/>
              </a:rPr>
              <a:t>paroda </a:t>
            </a:r>
            <a:r>
              <a:rPr lang="lt-LT" sz="2200" dirty="0">
                <a:solidFill>
                  <a:srgbClr val="090909"/>
                </a:solidFill>
                <a:latin typeface="Times New Roman"/>
                <a:cs typeface="Times New Roman"/>
              </a:rPr>
              <a:t>ir jų </a:t>
            </a:r>
            <a:r>
              <a:rPr lang="lt-LT" sz="2200" spc="-5" dirty="0">
                <a:solidFill>
                  <a:srgbClr val="090909"/>
                </a:solidFill>
                <a:latin typeface="Times New Roman"/>
                <a:cs typeface="Times New Roman"/>
              </a:rPr>
              <a:t>kėlimas</a:t>
            </a:r>
            <a:r>
              <a:rPr lang="lt-LT" sz="2200" spc="-70" dirty="0">
                <a:solidFill>
                  <a:srgbClr val="090909"/>
                </a:solidFill>
                <a:latin typeface="Times New Roman"/>
                <a:cs typeface="Times New Roman"/>
              </a:rPr>
              <a:t> </a:t>
            </a:r>
            <a:r>
              <a:rPr lang="lt-LT" sz="2200" spc="-5" dirty="0">
                <a:solidFill>
                  <a:srgbClr val="090909"/>
                </a:solidFill>
                <a:latin typeface="Times New Roman"/>
                <a:cs typeface="Times New Roman"/>
              </a:rPr>
              <a:t>progimnazijos  teritorijoje.</a:t>
            </a:r>
            <a:r>
              <a:rPr lang="lt-LT" sz="2200" dirty="0">
                <a:latin typeface="Times New Roman"/>
                <a:cs typeface="Times New Roman"/>
              </a:rPr>
              <a:t> </a:t>
            </a:r>
          </a:p>
        </p:txBody>
      </p:sp>
      <p:pic>
        <p:nvPicPr>
          <p:cNvPr id="4" name="Paveikslėlis 3">
            <a:extLst>
              <a:ext uri="{FF2B5EF4-FFF2-40B4-BE49-F238E27FC236}">
                <a16:creationId xmlns:a16="http://schemas.microsoft.com/office/drawing/2014/main" id="{731073B7-2892-2048-844B-504EC7189C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71934" y="1010216"/>
            <a:ext cx="3371018" cy="3274368"/>
          </a:xfrm>
          <a:prstGeom prst="rect">
            <a:avLst/>
          </a:prstGeom>
        </p:spPr>
      </p:pic>
      <p:pic>
        <p:nvPicPr>
          <p:cNvPr id="5" name="Paveikslėlis 4">
            <a:extLst>
              <a:ext uri="{FF2B5EF4-FFF2-40B4-BE49-F238E27FC236}">
                <a16:creationId xmlns:a16="http://schemas.microsoft.com/office/drawing/2014/main" id="{5C068919-F5E1-1DF3-30D2-2B9C01E39A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58678" y="4341186"/>
            <a:ext cx="4084274" cy="2209800"/>
          </a:xfrm>
          <a:prstGeom prst="rect">
            <a:avLst/>
          </a:prstGeom>
        </p:spPr>
      </p:pic>
      <p:pic>
        <p:nvPicPr>
          <p:cNvPr id="6" name="Paveikslėlis 5">
            <a:extLst>
              <a:ext uri="{FF2B5EF4-FFF2-40B4-BE49-F238E27FC236}">
                <a16:creationId xmlns:a16="http://schemas.microsoft.com/office/drawing/2014/main" id="{5B0A8635-9380-C173-50C1-FC71609AB4C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73268" y="1010216"/>
            <a:ext cx="1996357" cy="1961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83527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AD672145-2F27-A1C3-8914-13415249B2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2936" y="1323299"/>
            <a:ext cx="3101975" cy="369332"/>
          </a:xfrm>
        </p:spPr>
        <p:txBody>
          <a:bodyPr/>
          <a:lstStyle/>
          <a:p>
            <a:r>
              <a:rPr lang="lt-LT" dirty="0"/>
              <a:t>Žalioji odisėja</a:t>
            </a:r>
            <a:endParaRPr lang="en-US" dirty="0"/>
          </a:p>
        </p:txBody>
      </p:sp>
      <p:sp>
        <p:nvSpPr>
          <p:cNvPr id="3" name="Teksto vietos rezervavimo ženklas 2">
            <a:extLst>
              <a:ext uri="{FF2B5EF4-FFF2-40B4-BE49-F238E27FC236}">
                <a16:creationId xmlns:a16="http://schemas.microsoft.com/office/drawing/2014/main" id="{4F1DF873-3517-87F2-A0E0-17BF3A5EA5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82936" y="2209800"/>
            <a:ext cx="6248400" cy="2010807"/>
          </a:xfrm>
        </p:spPr>
        <p:txBody>
          <a:bodyPr/>
          <a:lstStyle/>
          <a:p>
            <a:pPr marL="298450" marR="320675" indent="-285750">
              <a:lnSpc>
                <a:spcPts val="2590"/>
              </a:lnSpc>
              <a:spcBef>
                <a:spcPts val="185"/>
              </a:spcBef>
              <a:buFont typeface="Arial" panose="020B0604020202020204" pitchFamily="34" charset="0"/>
              <a:buChar char="•"/>
              <a:tabLst>
                <a:tab pos="1720214" algn="l"/>
              </a:tabLst>
            </a:pPr>
            <a:r>
              <a:rPr lang="lt-LT" sz="2000" b="0" dirty="0">
                <a:solidFill>
                  <a:srgbClr val="1D2128"/>
                </a:solidFill>
              </a:rPr>
              <a:t>Kaišiadorių Vaclovo Giržado progimnazijos atstovaujamai </a:t>
            </a:r>
            <a:r>
              <a:rPr lang="lt-LT" sz="2000" dirty="0">
                <a:solidFill>
                  <a:srgbClr val="00B050"/>
                </a:solidFill>
              </a:rPr>
              <a:t>„</a:t>
            </a:r>
            <a:r>
              <a:rPr lang="lt-LT" sz="2000" dirty="0" err="1">
                <a:solidFill>
                  <a:srgbClr val="00B050"/>
                </a:solidFill>
              </a:rPr>
              <a:t>Ekopėsekys</a:t>
            </a:r>
            <a:r>
              <a:rPr lang="lt-LT" sz="2000" dirty="0">
                <a:solidFill>
                  <a:srgbClr val="00B050"/>
                </a:solidFill>
              </a:rPr>
              <a:t>“ </a:t>
            </a:r>
            <a:r>
              <a:rPr lang="lt-LT" sz="2000" b="0" dirty="0">
                <a:solidFill>
                  <a:srgbClr val="1D2128"/>
                </a:solidFill>
              </a:rPr>
              <a:t>komandai puikiai sekasi. Du metus iš eiles patenkame į finalą.</a:t>
            </a:r>
            <a:endParaRPr lang="lt-LT" sz="2000" b="0" dirty="0">
              <a:latin typeface="Times New Roman"/>
              <a:cs typeface="Times New Roman"/>
            </a:endParaRPr>
          </a:p>
          <a:p>
            <a:pPr marL="12700">
              <a:lnSpc>
                <a:spcPts val="2450"/>
              </a:lnSpc>
              <a:tabLst>
                <a:tab pos="969644" algn="l"/>
              </a:tabLst>
            </a:pPr>
            <a:endParaRPr lang="lt-LT" sz="1800" b="0" dirty="0">
              <a:latin typeface="Times New Roman"/>
              <a:cs typeface="Times New Roman"/>
            </a:endParaRPr>
          </a:p>
          <a:p>
            <a:pPr marL="12700">
              <a:lnSpc>
                <a:spcPts val="2450"/>
              </a:lnSpc>
              <a:tabLst>
                <a:tab pos="969644" algn="l"/>
              </a:tabLst>
            </a:pPr>
            <a:endParaRPr lang="lt-LT" sz="1800" b="0" dirty="0">
              <a:latin typeface="Times New Roman"/>
              <a:cs typeface="Times New Roman"/>
            </a:endParaRPr>
          </a:p>
          <a:p>
            <a:endParaRPr lang="en-US" dirty="0"/>
          </a:p>
        </p:txBody>
      </p:sp>
      <p:pic>
        <p:nvPicPr>
          <p:cNvPr id="4" name="Paveikslėlis 3">
            <a:extLst>
              <a:ext uri="{FF2B5EF4-FFF2-40B4-BE49-F238E27FC236}">
                <a16:creationId xmlns:a16="http://schemas.microsoft.com/office/drawing/2014/main" id="{DD105D52-B419-7E50-FEB7-5E6AA9D6C3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38189" y="302131"/>
            <a:ext cx="3798137" cy="2042337"/>
          </a:xfrm>
          <a:prstGeom prst="rect">
            <a:avLst/>
          </a:prstGeom>
        </p:spPr>
      </p:pic>
      <p:pic>
        <p:nvPicPr>
          <p:cNvPr id="5" name="Paveikslėlis 4">
            <a:extLst>
              <a:ext uri="{FF2B5EF4-FFF2-40B4-BE49-F238E27FC236}">
                <a16:creationId xmlns:a16="http://schemas.microsoft.com/office/drawing/2014/main" id="{57ECA9B9-2ED0-F963-214D-D4842C04C7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63744" y="2405605"/>
            <a:ext cx="4572582" cy="2107928"/>
          </a:xfrm>
          <a:prstGeom prst="rect">
            <a:avLst/>
          </a:prstGeom>
        </p:spPr>
      </p:pic>
      <p:pic>
        <p:nvPicPr>
          <p:cNvPr id="6" name="Paveikslėlis 5">
            <a:extLst>
              <a:ext uri="{FF2B5EF4-FFF2-40B4-BE49-F238E27FC236}">
                <a16:creationId xmlns:a16="http://schemas.microsoft.com/office/drawing/2014/main" id="{2F864AB9-AC14-41E7-836E-8B4F57F0B45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15849" y="4574670"/>
            <a:ext cx="2927404" cy="1981200"/>
          </a:xfrm>
          <a:prstGeom prst="rect">
            <a:avLst/>
          </a:prstGeom>
        </p:spPr>
      </p:pic>
      <p:pic>
        <p:nvPicPr>
          <p:cNvPr id="8" name="Paveikslėlis 7">
            <a:extLst>
              <a:ext uri="{FF2B5EF4-FFF2-40B4-BE49-F238E27FC236}">
                <a16:creationId xmlns:a16="http://schemas.microsoft.com/office/drawing/2014/main" id="{DA019DDA-2E74-1D08-B6A8-A2BE2C7D81D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67400" y="4891784"/>
            <a:ext cx="2549395" cy="1699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916994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eme Office">
  <a:themeElements>
    <a:clrScheme name="Standard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Standard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tandard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735</TotalTime>
  <Words>793</Words>
  <Application>Microsoft Office PowerPoint</Application>
  <PresentationFormat>Plačiaekranė</PresentationFormat>
  <Paragraphs>74</Paragraphs>
  <Slides>22</Slides>
  <Notes>0</Notes>
  <HiddenSlides>0</HiddenSlides>
  <MMClips>0</MMClips>
  <ScaleCrop>false</ScaleCrop>
  <HeadingPairs>
    <vt:vector size="6" baseType="variant">
      <vt:variant>
        <vt:lpstr>Naudojami šriftai</vt:lpstr>
      </vt:variant>
      <vt:variant>
        <vt:i4>4</vt:i4>
      </vt:variant>
      <vt:variant>
        <vt:lpstr>Tema</vt:lpstr>
      </vt:variant>
      <vt:variant>
        <vt:i4>2</vt:i4>
      </vt:variant>
      <vt:variant>
        <vt:lpstr>Skaidrių pavadinimai</vt:lpstr>
      </vt:variant>
      <vt:variant>
        <vt:i4>22</vt:i4>
      </vt:variant>
    </vt:vector>
  </HeadingPairs>
  <TitlesOfParts>
    <vt:vector size="28" baseType="lpstr">
      <vt:lpstr>Arial</vt:lpstr>
      <vt:lpstr>Calibri</vt:lpstr>
      <vt:lpstr>Times New Roman</vt:lpstr>
      <vt:lpstr>Trebuchet MS</vt:lpstr>
      <vt:lpstr>Office Theme</vt:lpstr>
      <vt:lpstr>Theme Office</vt:lpstr>
      <vt:lpstr>Kaišiadorių Vaclovo Giržado progimnazijos</vt:lpstr>
      <vt:lpstr>Kaišiadorių Vaclovo Giržado progimnazija</vt:lpstr>
      <vt:lpstr>Gamtosauginė mokykla 11 metų – 11 žaliųjų vėliavų</vt:lpstr>
      <vt:lpstr>Antrinės žaliavos</vt:lpstr>
      <vt:lpstr>Interaktyvios pamokos/konferencijos</vt:lpstr>
      <vt:lpstr>„PowerPoint“ pateiktis</vt:lpstr>
      <vt:lpstr>Projektai</vt:lpstr>
      <vt:lpstr>„PowerPoint“ pateiktis</vt:lpstr>
      <vt:lpstr>Žalioji odisėja</vt:lpstr>
      <vt:lpstr>Padėkos</vt:lpstr>
      <vt:lpstr>Klimato savaitė</vt:lpstr>
      <vt:lpstr>„PowerPoint“ pateiktis</vt:lpstr>
      <vt:lpstr>„PowerPoint“ pateiktis</vt:lpstr>
      <vt:lpstr>Tyrimas</vt:lpstr>
      <vt:lpstr>Atsakingas rūšiavimas</vt:lpstr>
      <vt:lpstr>„PowerPoint“ pateiktis</vt:lpstr>
      <vt:lpstr>Apklausos išvados</vt:lpstr>
      <vt:lpstr>Plakatai skatinantys rūšiuoti!</vt:lpstr>
      <vt:lpstr>Mokyklos koridorius, kabinetus, stendus papuošemė „Žaliosios Odisėjos“ atsiųstais plakatais.</vt:lpstr>
      <vt:lpstr>Skatiname taupyti!</vt:lpstr>
      <vt:lpstr>Skatiname taupyti!</vt:lpstr>
      <vt:lpstr>„PowerPoint“ pateiktis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„PowerPoint“ pateiktis</dc:title>
  <dc:creator>SKAIDRUTĖ ŽUKAUSKIENĖ</dc:creator>
  <cp:lastModifiedBy>Lina Bartkevičienė</cp:lastModifiedBy>
  <cp:revision>9</cp:revision>
  <dcterms:created xsi:type="dcterms:W3CDTF">2023-12-08T13:13:34Z</dcterms:created>
  <dcterms:modified xsi:type="dcterms:W3CDTF">2023-12-14T06:19:55Z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2023-10-26T00:00:00Z</vt:filetime>
  </property>
  <property fmtid="{D5CDD505-2E9C-101B-9397-08002B2CF9AE}" pid="3" name="Creator">
    <vt:lpwstr>Microsoft® PowerPoint® skirta „Microsoft 365“</vt:lpwstr>
  </property>
  <property fmtid="{D5CDD505-2E9C-101B-9397-08002B2CF9AE}" pid="4" name="LastSaved">
    <vt:filetime>2023-12-08T00:00:00Z</vt:filetime>
  </property>
</Properties>
</file>